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6"/>
  </p:sldMasterIdLst>
  <p:notesMasterIdLst>
    <p:notesMasterId r:id="rId12"/>
  </p:notesMasterIdLst>
  <p:handoutMasterIdLst>
    <p:handoutMasterId r:id="rId13"/>
  </p:handoutMasterIdLst>
  <p:sldIdLst>
    <p:sldId id="387" r:id="rId7"/>
    <p:sldId id="443" r:id="rId8"/>
    <p:sldId id="1584" r:id="rId9"/>
    <p:sldId id="1637" r:id="rId10"/>
    <p:sldId id="1638"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97">
          <p15:clr>
            <a:srgbClr val="A4A3A4"/>
          </p15:clr>
        </p15:guide>
        <p15:guide id="4" orient="horz" pos="2064" userDrawn="1">
          <p15:clr>
            <a:srgbClr val="A4A3A4"/>
          </p15:clr>
        </p15:guide>
        <p15:guide id="5" orient="horz" pos="2376" userDrawn="1">
          <p15:clr>
            <a:srgbClr val="A4A3A4"/>
          </p15:clr>
        </p15:guide>
        <p15:guide id="6" orient="horz" pos="3648" userDrawn="1">
          <p15:clr>
            <a:srgbClr val="A4A3A4"/>
          </p15:clr>
        </p15:guide>
        <p15:guide id="7" orient="horz" pos="893">
          <p15:clr>
            <a:srgbClr val="A4A3A4"/>
          </p15:clr>
        </p15:guide>
        <p15:guide id="8" orient="horz" pos="4272" userDrawn="1">
          <p15:clr>
            <a:srgbClr val="A4A3A4"/>
          </p15:clr>
        </p15:guide>
        <p15:guide id="9" orient="horz" pos="3984" userDrawn="1">
          <p15:clr>
            <a:srgbClr val="A4A3A4"/>
          </p15:clr>
        </p15:guide>
        <p15:guide id="10" orient="horz" pos="213">
          <p15:clr>
            <a:srgbClr val="A4A3A4"/>
          </p15:clr>
        </p15:guide>
        <p15:guide id="11" orient="horz" pos="2496" userDrawn="1">
          <p15:clr>
            <a:srgbClr val="A4A3A4"/>
          </p15:clr>
        </p15:guide>
        <p15:guide id="12" orient="horz" pos="144" userDrawn="1">
          <p15:clr>
            <a:srgbClr val="A4A3A4"/>
          </p15:clr>
        </p15:guide>
        <p15:guide id="13" orient="horz" pos="3144" userDrawn="1">
          <p15:clr>
            <a:srgbClr val="A4A3A4"/>
          </p15:clr>
        </p15:guide>
        <p15:guide id="14" orient="horz" pos="672">
          <p15:clr>
            <a:srgbClr val="A4A3A4"/>
          </p15:clr>
        </p15:guide>
        <p15:guide id="16" pos="2747">
          <p15:clr>
            <a:srgbClr val="A4A3A4"/>
          </p15:clr>
        </p15:guide>
        <p15:guide id="17" pos="5472" userDrawn="1">
          <p15:clr>
            <a:srgbClr val="A4A3A4"/>
          </p15:clr>
        </p15:guide>
        <p15:guide id="18" pos="5473">
          <p15:clr>
            <a:srgbClr val="A4A3A4"/>
          </p15:clr>
        </p15:guide>
        <p15:guide id="21" pos="506">
          <p15:clr>
            <a:srgbClr val="A4A3A4"/>
          </p15:clr>
        </p15:guide>
        <p15:guide id="22" pos="2736" userDrawn="1">
          <p15:clr>
            <a:srgbClr val="A4A3A4"/>
          </p15:clr>
        </p15:guide>
        <p15:guide id="23" pos="291">
          <p15:clr>
            <a:srgbClr val="A4A3A4"/>
          </p15:clr>
        </p15:guide>
        <p15:guide id="24" pos="3048" userDrawn="1">
          <p15:clr>
            <a:srgbClr val="A4A3A4"/>
          </p15:clr>
        </p15:guide>
        <p15:guide id="25" pos="1382">
          <p15:clr>
            <a:srgbClr val="A4A3A4"/>
          </p15:clr>
        </p15:guide>
        <p15:guide id="26" orient="horz" pos="888" userDrawn="1">
          <p15:clr>
            <a:srgbClr val="A4A3A4"/>
          </p15:clr>
        </p15:guide>
        <p15:guide id="27" orient="horz" pos="2256" userDrawn="1">
          <p15:clr>
            <a:srgbClr val="A4A3A4"/>
          </p15:clr>
        </p15:guide>
        <p15:guide id="28" pos="27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9">
          <p15:clr>
            <a:srgbClr val="A4A3A4"/>
          </p15:clr>
        </p15:guide>
        <p15:guide id="4" pos="2208">
          <p15:clr>
            <a:srgbClr val="A4A3A4"/>
          </p15:clr>
        </p15:guide>
        <p15:guide id="5" orient="horz" pos="2899">
          <p15:clr>
            <a:srgbClr val="A4A3A4"/>
          </p15:clr>
        </p15:guide>
        <p15:guide id="6" orient="horz" pos="292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milio Carril" initials="EC" lastIdx="4" clrIdx="0"/>
  <p:cmAuthor id="1" name="Junko Nishioka" initials="JN" lastIdx="2" clrIdx="1"/>
  <p:cmAuthor id="2" name="Siho Ellsmore" initials="SE" lastIdx="1" clrIdx="2">
    <p:extLst>
      <p:ext uri="{19B8F6BF-5375-455C-9EA6-DF929625EA0E}">
        <p15:presenceInfo xmlns:p15="http://schemas.microsoft.com/office/powerpoint/2012/main" userId="S::sellsmore@smbcgroup.com::5ccdd168-b847-4dda-a8a4-72a4322ed60c" providerId="AD"/>
      </p:ext>
    </p:extLst>
  </p:cmAuthor>
  <p:cmAuthor id="3" name="Maria Piork" initials="MP" lastIdx="1" clrIdx="3">
    <p:extLst>
      <p:ext uri="{19B8F6BF-5375-455C-9EA6-DF929625EA0E}">
        <p15:presenceInfo xmlns:p15="http://schemas.microsoft.com/office/powerpoint/2012/main" userId="S::mpiork@smbcgroup.com::403dc678-5005-4227-9e34-389beafec5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988D"/>
    <a:srgbClr val="DDBD6E"/>
    <a:srgbClr val="317589"/>
    <a:srgbClr val="674B77"/>
    <a:srgbClr val="000000"/>
    <a:srgbClr val="004831"/>
    <a:srgbClr val="BFB189"/>
    <a:srgbClr val="344972"/>
    <a:srgbClr val="7F7F7F"/>
    <a:srgbClr val="88AC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5422" autoAdjust="0"/>
    <p:restoredTop sz="95342" autoAdjust="0"/>
  </p:normalViewPr>
  <p:slideViewPr>
    <p:cSldViewPr snapToGrid="0">
      <p:cViewPr varScale="1">
        <p:scale>
          <a:sx n="54" d="100"/>
          <a:sy n="54" d="100"/>
        </p:scale>
        <p:origin x="696" y="52"/>
      </p:cViewPr>
      <p:guideLst>
        <p:guide orient="horz" pos="2160"/>
        <p:guide pos="2880"/>
        <p:guide orient="horz" pos="497"/>
        <p:guide orient="horz" pos="2064"/>
        <p:guide orient="horz" pos="2376"/>
        <p:guide orient="horz" pos="3648"/>
        <p:guide orient="horz" pos="893"/>
        <p:guide orient="horz" pos="4272"/>
        <p:guide orient="horz" pos="3984"/>
        <p:guide orient="horz" pos="213"/>
        <p:guide orient="horz" pos="2496"/>
        <p:guide orient="horz" pos="144"/>
        <p:guide orient="horz" pos="3144"/>
        <p:guide orient="horz" pos="672"/>
        <p:guide pos="2747"/>
        <p:guide pos="5472"/>
        <p:guide pos="5473"/>
        <p:guide pos="506"/>
        <p:guide pos="2736"/>
        <p:guide pos="291"/>
        <p:guide pos="3048"/>
        <p:guide pos="1382"/>
        <p:guide orient="horz" pos="888"/>
        <p:guide orient="horz" pos="2256"/>
        <p:guide pos="27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6" d="100"/>
        <a:sy n="76" d="100"/>
      </p:scale>
      <p:origin x="0" y="0"/>
    </p:cViewPr>
  </p:sorterViewPr>
  <p:notesViewPr>
    <p:cSldViewPr snapToGrid="0" showGuides="1">
      <p:cViewPr varScale="1">
        <p:scale>
          <a:sx n="74" d="100"/>
          <a:sy n="74" d="100"/>
        </p:scale>
        <p:origin x="-3666" y="-108"/>
      </p:cViewPr>
      <p:guideLst>
        <p:guide orient="horz" pos="2880"/>
        <p:guide pos="2160"/>
        <p:guide orient="horz" pos="2909"/>
        <p:guide pos="2208"/>
        <p:guide orient="horz" pos="2899"/>
        <p:guide orient="horz"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2830" tIns="46415" rIns="92830" bIns="46415" rtlCol="0"/>
          <a:lstStyle>
            <a:lvl1pPr algn="r">
              <a:defRPr sz="1200"/>
            </a:lvl1pPr>
          </a:lstStyle>
          <a:p>
            <a:fld id="{4A2C85E8-413D-2E4E-B060-5D116F398412}" type="datetimeFigureOut">
              <a:rPr lang="en-US" smtClean="0"/>
              <a:pPr/>
              <a:t>11/2/2023</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2830" tIns="46415" rIns="92830" bIns="46415" rtlCol="0" anchor="b"/>
          <a:lstStyle>
            <a:lvl1pPr algn="r">
              <a:defRPr sz="1200"/>
            </a:lvl1pPr>
          </a:lstStyle>
          <a:p>
            <a:fld id="{A907CB86-E2F0-7349-9F25-9F6D5515C262}" type="slidenum">
              <a:rPr lang="en-US" smtClean="0"/>
              <a:pPr/>
              <a:t>‹#›</a:t>
            </a:fld>
            <a:endParaRPr lang="en-US" dirty="0"/>
          </a:p>
        </p:txBody>
      </p:sp>
    </p:spTree>
    <p:extLst>
      <p:ext uri="{BB962C8B-B14F-4D97-AF65-F5344CB8AC3E}">
        <p14:creationId xmlns:p14="http://schemas.microsoft.com/office/powerpoint/2010/main" val="32896615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F6DAFEC6-0468-B84A-B25A-166CF509FB0F}" type="datetimeFigureOut">
              <a:rPr lang="en-US" smtClean="0"/>
              <a:pPr/>
              <a:t>11/2/2023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57D81762-943F-A74B-AF28-97B52DD827ED}" type="slidenum">
              <a:rPr lang="en-US" smtClean="0"/>
              <a:pPr/>
              <a:t>‹#›</a:t>
            </a:fld>
            <a:endParaRPr lang="en-US" dirty="0"/>
          </a:p>
        </p:txBody>
      </p:sp>
    </p:spTree>
    <p:extLst>
      <p:ext uri="{BB962C8B-B14F-4D97-AF65-F5344CB8AC3E}">
        <p14:creationId xmlns:p14="http://schemas.microsoft.com/office/powerpoint/2010/main" val="19148674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1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88000"/>
          <a:stretch/>
        </p:blipFill>
        <p:spPr bwMode="auto">
          <a:xfrm>
            <a:off x="0" y="6035040"/>
            <a:ext cx="9143998" cy="822960"/>
          </a:xfrm>
          <a:prstGeom prst="rect">
            <a:avLst/>
          </a:prstGeom>
          <a:noFill/>
          <a:extLst>
            <a:ext uri="{909E8E84-426E-40DD-AFC4-6F175D3DCCD1}">
              <a14:hiddenFill xmlns:a14="http://schemas.microsoft.com/office/drawing/2010/main">
                <a:solidFill>
                  <a:srgbClr val="FFFFFF"/>
                </a:solidFill>
              </a14:hiddenFill>
            </a:ext>
          </a:extLst>
        </p:spPr>
      </p:pic>
      <p:sp>
        <p:nvSpPr>
          <p:cNvPr id="16" name="Picture Placeholder 3"/>
          <p:cNvSpPr>
            <a:spLocks noGrp="1"/>
          </p:cNvSpPr>
          <p:nvPr>
            <p:ph type="pic" sz="quarter" idx="11" hasCustomPrompt="1"/>
          </p:nvPr>
        </p:nvSpPr>
        <p:spPr>
          <a:xfrm>
            <a:off x="464173" y="445355"/>
            <a:ext cx="1724025" cy="604838"/>
          </a:xfrm>
          <a:prstGeom prst="rect">
            <a:avLst/>
          </a:prstGeom>
          <a:solidFill>
            <a:srgbClr val="D7D5CE"/>
          </a:solidFill>
        </p:spPr>
        <p:txBody>
          <a:bodyPr anchor="ctr"/>
          <a:lstStyle>
            <a:lvl1pPr algn="ctr">
              <a:defRPr sz="900" b="1"/>
            </a:lvl1pPr>
          </a:lstStyle>
          <a:p>
            <a:r>
              <a:rPr lang="en-US" dirty="0"/>
              <a:t>CLIENT LOGO</a:t>
            </a:r>
          </a:p>
        </p:txBody>
      </p:sp>
      <p:cxnSp>
        <p:nvCxnSpPr>
          <p:cNvPr id="18" name="Straight Connector 17"/>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12" hasCustomPrompt="1"/>
          </p:nvPr>
        </p:nvSpPr>
        <p:spPr>
          <a:xfrm>
            <a:off x="446469" y="1790700"/>
            <a:ext cx="8238744" cy="1453896"/>
          </a:xfrm>
          <a:prstGeom prst="rect">
            <a:avLst/>
          </a:prstGeom>
        </p:spPr>
        <p:txBody>
          <a:bodyPr anchor="b"/>
          <a:lstStyle>
            <a:lvl1pPr algn="r">
              <a:lnSpc>
                <a:spcPct val="100000"/>
              </a:lnSpc>
              <a:spcBef>
                <a:spcPts val="0"/>
              </a:spcBef>
              <a:defRPr sz="3000">
                <a:solidFill>
                  <a:schemeClr val="accent6"/>
                </a:solidFill>
              </a:defRPr>
            </a:lvl1pPr>
          </a:lstStyle>
          <a:p>
            <a:pPr lvl="0"/>
            <a:r>
              <a:rPr lang="en-US" sz="3000" dirty="0"/>
              <a:t>Title here up to three lines</a:t>
            </a:r>
            <a:br>
              <a:rPr lang="en-US" sz="3000" dirty="0"/>
            </a:br>
            <a:r>
              <a:rPr lang="en-US" sz="3000" dirty="0"/>
              <a:t>Arial Regular 30 pt.</a:t>
            </a:r>
            <a:br>
              <a:rPr lang="en-US" sz="3000" dirty="0"/>
            </a:br>
            <a:r>
              <a:rPr lang="en-US" sz="3000" dirty="0"/>
              <a:t>use one cover only</a:t>
            </a:r>
            <a:endParaRPr lang="en-US" dirty="0"/>
          </a:p>
        </p:txBody>
      </p:sp>
      <p:sp>
        <p:nvSpPr>
          <p:cNvPr id="5" name="Content Placeholder 4"/>
          <p:cNvSpPr>
            <a:spLocks noGrp="1"/>
          </p:cNvSpPr>
          <p:nvPr>
            <p:ph sz="quarter" idx="13" hasCustomPrompt="1"/>
          </p:nvPr>
        </p:nvSpPr>
        <p:spPr>
          <a:xfrm>
            <a:off x="465138" y="3667125"/>
            <a:ext cx="8220075" cy="1752600"/>
          </a:xfrm>
          <a:prstGeom prst="rect">
            <a:avLst/>
          </a:prstGeom>
        </p:spPr>
        <p:txBody>
          <a:bodyPr/>
          <a:lstStyle>
            <a:lvl1pPr algn="r">
              <a:lnSpc>
                <a:spcPct val="100000"/>
              </a:lnSpc>
              <a:spcBef>
                <a:spcPts val="0"/>
              </a:spcBef>
              <a:defRPr sz="1600">
                <a:solidFill>
                  <a:srgbClr val="77777A"/>
                </a:solidFill>
              </a:defRPr>
            </a:lvl1pPr>
          </a:lstStyle>
          <a:p>
            <a:pPr algn="r"/>
            <a:r>
              <a:rPr lang="en-US" sz="1600" dirty="0">
                <a:solidFill>
                  <a:srgbClr val="77777A"/>
                </a:solidFill>
              </a:rPr>
              <a:t>Client Name</a:t>
            </a:r>
          </a:p>
          <a:p>
            <a:r>
              <a:rPr lang="en-US" dirty="0">
                <a:solidFill>
                  <a:srgbClr val="77777A"/>
                </a:solidFill>
              </a:rPr>
              <a:t>[Add </a:t>
            </a:r>
            <a:r>
              <a:rPr lang="en-US" dirty="0" err="1">
                <a:solidFill>
                  <a:srgbClr val="77777A"/>
                </a:solidFill>
              </a:rPr>
              <a:t>SMBC’s</a:t>
            </a:r>
            <a:r>
              <a:rPr lang="en-US" dirty="0">
                <a:solidFill>
                  <a:srgbClr val="77777A"/>
                </a:solidFill>
              </a:rPr>
              <a:t> presenting team, if relevant]</a:t>
            </a:r>
            <a:endParaRPr lang="en-US" sz="1600" dirty="0">
              <a:solidFill>
                <a:srgbClr val="77777A"/>
              </a:solidFill>
            </a:endParaRPr>
          </a:p>
          <a:p>
            <a:pPr algn="r"/>
            <a:r>
              <a:rPr lang="en-US" sz="1600" dirty="0">
                <a:solidFill>
                  <a:srgbClr val="77777A"/>
                </a:solidFill>
              </a:rPr>
              <a:t>Date, ##, Year</a:t>
            </a:r>
          </a:p>
        </p:txBody>
      </p:sp>
    </p:spTree>
    <p:extLst>
      <p:ext uri="{BB962C8B-B14F-4D97-AF65-F5344CB8AC3E}">
        <p14:creationId xmlns:p14="http://schemas.microsoft.com/office/powerpoint/2010/main" val="380793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Horizont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8E17EB23-AB46-AB45-AB5C-6750FDEE63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9" name="Text Placeholder 8">
            <a:extLst>
              <a:ext uri="{FF2B5EF4-FFF2-40B4-BE49-F238E27FC236}">
                <a16:creationId xmlns:a16="http://schemas.microsoft.com/office/drawing/2014/main" id="{55744B7C-6C1B-2D43-BD93-CF2BA3D164FF}"/>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46" hasCustomPrompt="1"/>
          </p:nvPr>
        </p:nvSpPr>
        <p:spPr>
          <a:xfrm>
            <a:off x="467205" y="1231900"/>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Text Placeholder 30"/>
          <p:cNvSpPr>
            <a:spLocks noGrp="1"/>
          </p:cNvSpPr>
          <p:nvPr>
            <p:ph type="body" sz="quarter" idx="47" hasCustomPrompt="1"/>
          </p:nvPr>
        </p:nvSpPr>
        <p:spPr>
          <a:xfrm>
            <a:off x="468665" y="3770885"/>
            <a:ext cx="82296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4176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48"/>
          </p:nvPr>
        </p:nvSpPr>
        <p:spPr>
          <a:xfrm>
            <a:off x="465138" y="395128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358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22" hasCustomPrompt="1"/>
          </p:nvPr>
        </p:nvSpPr>
        <p:spPr>
          <a:xfrm>
            <a:off x="461235" y="1061327"/>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3" name="Text Placeholder 30"/>
          <p:cNvSpPr>
            <a:spLocks noGrp="1"/>
          </p:cNvSpPr>
          <p:nvPr>
            <p:ph type="body" sz="quarter" idx="28" hasCustomPrompt="1"/>
          </p:nvPr>
        </p:nvSpPr>
        <p:spPr>
          <a:xfrm>
            <a:off x="4807711" y="1053106"/>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9" name="Content Placeholder 2"/>
          <p:cNvSpPr>
            <a:spLocks noGrp="1"/>
          </p:cNvSpPr>
          <p:nvPr>
            <p:ph sz="quarter" idx="27"/>
          </p:nvPr>
        </p:nvSpPr>
        <p:spPr>
          <a:xfrm>
            <a:off x="464757" y="124618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0" name="Content Placeholder 2"/>
          <p:cNvSpPr>
            <a:spLocks noGrp="1"/>
          </p:cNvSpPr>
          <p:nvPr>
            <p:ph sz="quarter" idx="29"/>
          </p:nvPr>
        </p:nvSpPr>
        <p:spPr>
          <a:xfrm>
            <a:off x="4819269" y="12303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7455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Vertic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TextBox 10">
            <a:extLst>
              <a:ext uri="{FF2B5EF4-FFF2-40B4-BE49-F238E27FC236}">
                <a16:creationId xmlns:a16="http://schemas.microsoft.com/office/drawing/2014/main" id="{373EDABB-78CB-D44F-9663-02F5FCB98635}"/>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12" name="TextBox 11">
            <a:extLst>
              <a:ext uri="{FF2B5EF4-FFF2-40B4-BE49-F238E27FC236}">
                <a16:creationId xmlns:a16="http://schemas.microsoft.com/office/drawing/2014/main" id="{FF838693-BB76-8B49-B0B6-10B1AB897DE8}"/>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22ADBA04-7A3A-A245-9188-A96229F5392E}"/>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19" name="Text Placeholder 8">
            <a:extLst>
              <a:ext uri="{FF2B5EF4-FFF2-40B4-BE49-F238E27FC236}">
                <a16:creationId xmlns:a16="http://schemas.microsoft.com/office/drawing/2014/main" id="{59E41054-7421-AB43-87A8-85640931EE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1" name="Text Placeholder 8">
            <a:extLst>
              <a:ext uri="{FF2B5EF4-FFF2-40B4-BE49-F238E27FC236}">
                <a16:creationId xmlns:a16="http://schemas.microsoft.com/office/drawing/2014/main" id="{F154ED3E-2AFA-D34F-B645-C913FDA79267}"/>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Text Placeholder 30"/>
          <p:cNvSpPr>
            <a:spLocks noGrp="1"/>
          </p:cNvSpPr>
          <p:nvPr>
            <p:ph type="body" sz="quarter" idx="46" hasCustomPrompt="1"/>
          </p:nvPr>
        </p:nvSpPr>
        <p:spPr>
          <a:xfrm>
            <a:off x="45707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6" name="Text Placeholder 30"/>
          <p:cNvSpPr>
            <a:spLocks noGrp="1"/>
          </p:cNvSpPr>
          <p:nvPr>
            <p:ph type="body" sz="quarter" idx="47" hasCustomPrompt="1"/>
          </p:nvPr>
        </p:nvSpPr>
        <p:spPr>
          <a:xfrm>
            <a:off x="4812116"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Content Placeholder 2"/>
          <p:cNvSpPr>
            <a:spLocks noGrp="1"/>
          </p:cNvSpPr>
          <p:nvPr>
            <p:ph sz="quarter" idx="27"/>
          </p:nvPr>
        </p:nvSpPr>
        <p:spPr>
          <a:xfrm>
            <a:off x="464757" y="141763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29"/>
          </p:nvPr>
        </p:nvSpPr>
        <p:spPr>
          <a:xfrm>
            <a:off x="4819269" y="14208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025747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 t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6CFFDBF8-BCE2-3D4C-90FB-9A47108D1935}"/>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ext Placeholder 30"/>
          <p:cNvSpPr>
            <a:spLocks noGrp="1"/>
          </p:cNvSpPr>
          <p:nvPr>
            <p:ph type="body" sz="quarter" idx="22" hasCustomPrompt="1"/>
          </p:nvPr>
        </p:nvSpPr>
        <p:spPr>
          <a:xfrm>
            <a:off x="464311" y="1056195"/>
            <a:ext cx="1983614"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30"/>
          <p:cNvSpPr>
            <a:spLocks noGrp="1"/>
          </p:cNvSpPr>
          <p:nvPr>
            <p:ph type="body" sz="quarter" idx="29" hasCustomPrompt="1"/>
          </p:nvPr>
        </p:nvSpPr>
        <p:spPr>
          <a:xfrm>
            <a:off x="2773171" y="1062233"/>
            <a:ext cx="5916168"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Content Placeholder 2"/>
          <p:cNvSpPr>
            <a:spLocks noGrp="1"/>
          </p:cNvSpPr>
          <p:nvPr>
            <p:ph sz="quarter" idx="27"/>
          </p:nvPr>
        </p:nvSpPr>
        <p:spPr>
          <a:xfrm>
            <a:off x="461963" y="1239838"/>
            <a:ext cx="1975104"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30"/>
          </p:nvPr>
        </p:nvSpPr>
        <p:spPr>
          <a:xfrm>
            <a:off x="2769045" y="1250950"/>
            <a:ext cx="5916168"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03159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qua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70"/>
            <a:ext cx="8229600" cy="385619"/>
          </a:xfrm>
        </p:spPr>
        <p:txBody>
          <a:bodyPr/>
          <a:lstStyle/>
          <a:p>
            <a:r>
              <a:rPr lang="en-US" dirty="0"/>
              <a:t>Click to edit Master title style</a:t>
            </a:r>
          </a:p>
        </p:txBody>
      </p:sp>
      <p:sp>
        <p:nvSpPr>
          <p:cNvPr id="4" name="TextBox 3"/>
          <p:cNvSpPr txBox="1"/>
          <p:nvPr userDrawn="1"/>
        </p:nvSpPr>
        <p:spPr>
          <a:xfrm>
            <a:off x="7844883" y="6478859"/>
            <a:ext cx="914400" cy="914400"/>
          </a:xfrm>
          <a:prstGeom prst="rect">
            <a:avLst/>
          </a:prstGeom>
          <a:noFill/>
        </p:spPr>
        <p:txBody>
          <a:bodyPr wrap="none" lIns="0" tIns="0" rIns="0" bIns="0" rtlCol="0">
            <a:normAutofit/>
          </a:bodyPr>
          <a:lstStyle/>
          <a:p>
            <a:endParaRPr lang="en-US" sz="1600" baseline="0" dirty="0"/>
          </a:p>
        </p:txBody>
      </p:sp>
      <p:sp>
        <p:nvSpPr>
          <p:cNvPr id="6" name="TextBox 5"/>
          <p:cNvSpPr txBox="1"/>
          <p:nvPr userDrawn="1"/>
        </p:nvSpPr>
        <p:spPr>
          <a:xfrm>
            <a:off x="7783551" y="6322741"/>
            <a:ext cx="914400" cy="914400"/>
          </a:xfrm>
          <a:prstGeom prst="rect">
            <a:avLst/>
          </a:prstGeom>
          <a:noFill/>
        </p:spPr>
        <p:txBody>
          <a:bodyPr wrap="none" lIns="0" tIns="0" rIns="0" bIns="0" rtlCol="0">
            <a:normAutofit/>
          </a:bodyPr>
          <a:lstStyle/>
          <a:p>
            <a:endParaRPr lang="en-US" sz="1600" baseline="0" dirty="0"/>
          </a:p>
        </p:txBody>
      </p:sp>
      <p:sp>
        <p:nvSpPr>
          <p:cNvPr id="10" name="TextBox 9"/>
          <p:cNvSpPr txBox="1"/>
          <p:nvPr userDrawn="1"/>
        </p:nvSpPr>
        <p:spPr>
          <a:xfrm>
            <a:off x="7622816" y="6225272"/>
            <a:ext cx="914400" cy="914400"/>
          </a:xfrm>
          <a:prstGeom prst="rect">
            <a:avLst/>
          </a:prstGeom>
          <a:noFill/>
        </p:spPr>
        <p:txBody>
          <a:bodyPr wrap="none" lIns="0" tIns="0" rIns="0" bIns="0" rtlCol="0">
            <a:normAutofit/>
          </a:bodyPr>
          <a:lstStyle/>
          <a:p>
            <a:endParaRPr lang="en-US" sz="1600" baseline="0" dirty="0"/>
          </a:p>
        </p:txBody>
      </p:sp>
      <p:sp>
        <p:nvSpPr>
          <p:cNvPr id="5" name="TextBox 4">
            <a:extLst>
              <a:ext uri="{FF2B5EF4-FFF2-40B4-BE49-F238E27FC236}">
                <a16:creationId xmlns:a16="http://schemas.microsoft.com/office/drawing/2014/main" id="{49A3E5B6-B991-9540-96D4-55CAB1FA3C97}"/>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7" name="TextBox 6">
            <a:extLst>
              <a:ext uri="{FF2B5EF4-FFF2-40B4-BE49-F238E27FC236}">
                <a16:creationId xmlns:a16="http://schemas.microsoft.com/office/drawing/2014/main" id="{2DFDAC9F-56FC-3C47-9CDB-562E7267BD21}"/>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82924C11-F077-CF4A-82B9-E368C2B0C574}"/>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27" name="Text Placeholder 8">
            <a:extLst>
              <a:ext uri="{FF2B5EF4-FFF2-40B4-BE49-F238E27FC236}">
                <a16:creationId xmlns:a16="http://schemas.microsoft.com/office/drawing/2014/main" id="{B0E6B1F1-2563-4347-99CD-14FFB8E1E43D}"/>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9" name="Text Placeholder 8">
            <a:extLst>
              <a:ext uri="{FF2B5EF4-FFF2-40B4-BE49-F238E27FC236}">
                <a16:creationId xmlns:a16="http://schemas.microsoft.com/office/drawing/2014/main" id="{F5B3A221-3C9C-6A42-B0D9-6C7FFF98A639}"/>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23" name="Text Placeholder 30"/>
          <p:cNvSpPr>
            <a:spLocks noGrp="1"/>
          </p:cNvSpPr>
          <p:nvPr>
            <p:ph type="body" sz="quarter" idx="46" hasCustomPrompt="1"/>
          </p:nvPr>
        </p:nvSpPr>
        <p:spPr>
          <a:xfrm>
            <a:off x="46934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4" name="Text Placeholder 30"/>
          <p:cNvSpPr>
            <a:spLocks noGrp="1"/>
          </p:cNvSpPr>
          <p:nvPr>
            <p:ph type="body" sz="quarter" idx="47" hasCustomPrompt="1"/>
          </p:nvPr>
        </p:nvSpPr>
        <p:spPr>
          <a:xfrm>
            <a:off x="4808274" y="1228423"/>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8" hasCustomPrompt="1"/>
          </p:nvPr>
        </p:nvSpPr>
        <p:spPr>
          <a:xfrm>
            <a:off x="466330" y="3767408"/>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8" name="Content Placeholder 2"/>
          <p:cNvSpPr>
            <a:spLocks noGrp="1"/>
          </p:cNvSpPr>
          <p:nvPr>
            <p:ph sz="quarter" idx="27"/>
          </p:nvPr>
        </p:nvSpPr>
        <p:spPr>
          <a:xfrm>
            <a:off x="461963" y="14208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813300" y="1422019"/>
            <a:ext cx="3886200" cy="4828032"/>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79827222"/>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Quad + su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30"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26064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26013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77279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76686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4" name="Text Placeholder 30"/>
          <p:cNvSpPr>
            <a:spLocks noGrp="1"/>
          </p:cNvSpPr>
          <p:nvPr>
            <p:ph type="body" sz="quarter" idx="44" hasCustomPrompt="1"/>
          </p:nvPr>
        </p:nvSpPr>
        <p:spPr>
          <a:xfrm>
            <a:off x="466865"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5" name="Text Placeholder 30"/>
          <p:cNvSpPr>
            <a:spLocks noGrp="1"/>
          </p:cNvSpPr>
          <p:nvPr>
            <p:ph type="body" sz="quarter" idx="45" hasCustomPrompt="1"/>
          </p:nvPr>
        </p:nvSpPr>
        <p:spPr>
          <a:xfrm>
            <a:off x="4808000"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6" name="Text Placeholder 30"/>
          <p:cNvSpPr>
            <a:spLocks noGrp="1"/>
          </p:cNvSpPr>
          <p:nvPr>
            <p:ph type="body" sz="quarter" idx="46" hasCustomPrompt="1"/>
          </p:nvPr>
        </p:nvSpPr>
        <p:spPr>
          <a:xfrm>
            <a:off x="462859" y="3590277"/>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7" name="Text Placeholder 30"/>
          <p:cNvSpPr>
            <a:spLocks noGrp="1"/>
          </p:cNvSpPr>
          <p:nvPr>
            <p:ph type="body" sz="quarter" idx="47" hasCustomPrompt="1"/>
          </p:nvPr>
        </p:nvSpPr>
        <p:spPr>
          <a:xfrm>
            <a:off x="4808433" y="358651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7" name="Content Placeholder 2"/>
          <p:cNvSpPr>
            <a:spLocks noGrp="1"/>
          </p:cNvSpPr>
          <p:nvPr>
            <p:ph sz="quarter" idx="27"/>
          </p:nvPr>
        </p:nvSpPr>
        <p:spPr>
          <a:xfrm>
            <a:off x="461963" y="15446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8" name="Content Placeholder 2"/>
          <p:cNvSpPr>
            <a:spLocks noGrp="1"/>
          </p:cNvSpPr>
          <p:nvPr>
            <p:ph sz="quarter" idx="48"/>
          </p:nvPr>
        </p:nvSpPr>
        <p:spPr>
          <a:xfrm>
            <a:off x="465138" y="40592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799013" y="4049713"/>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799013" y="154470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991932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Qu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Text Placeholder 30"/>
          <p:cNvSpPr>
            <a:spLocks noGrp="1"/>
          </p:cNvSpPr>
          <p:nvPr>
            <p:ph type="body" sz="quarter" idx="46" hasCustomPrompt="1"/>
          </p:nvPr>
        </p:nvSpPr>
        <p:spPr>
          <a:xfrm>
            <a:off x="467263"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9" name="Text Placeholder 30"/>
          <p:cNvSpPr>
            <a:spLocks noGrp="1"/>
          </p:cNvSpPr>
          <p:nvPr>
            <p:ph type="body" sz="quarter" idx="47" hasCustomPrompt="1"/>
          </p:nvPr>
        </p:nvSpPr>
        <p:spPr>
          <a:xfrm>
            <a:off x="4806220"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8" hasCustomPrompt="1"/>
          </p:nvPr>
        </p:nvSpPr>
        <p:spPr>
          <a:xfrm>
            <a:off x="463846" y="357353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Text Placeholder 30"/>
          <p:cNvSpPr>
            <a:spLocks noGrp="1"/>
          </p:cNvSpPr>
          <p:nvPr>
            <p:ph type="body" sz="quarter" idx="49" hasCustomPrompt="1"/>
          </p:nvPr>
        </p:nvSpPr>
        <p:spPr>
          <a:xfrm>
            <a:off x="4806221" y="357763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3" name="Content Placeholder 2"/>
          <p:cNvSpPr>
            <a:spLocks noGrp="1"/>
          </p:cNvSpPr>
          <p:nvPr>
            <p:ph sz="quarter" idx="27"/>
          </p:nvPr>
        </p:nvSpPr>
        <p:spPr>
          <a:xfrm>
            <a:off x="465138" y="12315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50"/>
          </p:nvPr>
        </p:nvSpPr>
        <p:spPr>
          <a:xfrm>
            <a:off x="46196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51"/>
          </p:nvPr>
        </p:nvSpPr>
        <p:spPr>
          <a:xfrm>
            <a:off x="4799013" y="12303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2"/>
          </p:nvPr>
        </p:nvSpPr>
        <p:spPr>
          <a:xfrm>
            <a:off x="479901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5585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Quad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0" name="Text Placeholder 8">
            <a:extLst>
              <a:ext uri="{FF2B5EF4-FFF2-40B4-BE49-F238E27FC236}">
                <a16:creationId xmlns:a16="http://schemas.microsoft.com/office/drawing/2014/main" id="{5AA32C1A-BE8A-5048-8EF6-47F82BF434DF}"/>
              </a:ext>
            </a:extLst>
          </p:cNvPr>
          <p:cNvSpPr>
            <a:spLocks noGrp="1"/>
          </p:cNvSpPr>
          <p:nvPr>
            <p:ph type="body" sz="quarter" idx="21"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8" name="Text Placeholder 30"/>
          <p:cNvSpPr>
            <a:spLocks noGrp="1"/>
          </p:cNvSpPr>
          <p:nvPr>
            <p:ph type="body" sz="quarter" idx="46" hasCustomPrompt="1"/>
          </p:nvPr>
        </p:nvSpPr>
        <p:spPr>
          <a:xfrm>
            <a:off x="467263"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0" name="Text Placeholder 30"/>
          <p:cNvSpPr>
            <a:spLocks noGrp="1"/>
          </p:cNvSpPr>
          <p:nvPr>
            <p:ph type="body" sz="quarter" idx="47" hasCustomPrompt="1"/>
          </p:nvPr>
        </p:nvSpPr>
        <p:spPr>
          <a:xfrm>
            <a:off x="480622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1" name="Text Placeholder 30"/>
          <p:cNvSpPr>
            <a:spLocks noGrp="1"/>
          </p:cNvSpPr>
          <p:nvPr>
            <p:ph type="body" sz="quarter" idx="48" hasCustomPrompt="1"/>
          </p:nvPr>
        </p:nvSpPr>
        <p:spPr>
          <a:xfrm>
            <a:off x="463846" y="376179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3" name="Text Placeholder 30"/>
          <p:cNvSpPr>
            <a:spLocks noGrp="1"/>
          </p:cNvSpPr>
          <p:nvPr>
            <p:ph type="body" sz="quarter" idx="49" hasCustomPrompt="1"/>
          </p:nvPr>
        </p:nvSpPr>
        <p:spPr>
          <a:xfrm>
            <a:off x="4806221" y="376589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Text Placeholder 8">
            <a:extLst>
              <a:ext uri="{FF2B5EF4-FFF2-40B4-BE49-F238E27FC236}">
                <a16:creationId xmlns:a16="http://schemas.microsoft.com/office/drawing/2014/main" id="{003A4B53-34FE-8A46-A687-3C090B09D98B}"/>
              </a:ext>
            </a:extLst>
          </p:cNvPr>
          <p:cNvSpPr>
            <a:spLocks noGrp="1"/>
          </p:cNvSpPr>
          <p:nvPr>
            <p:ph type="body" sz="quarter" idx="50"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Content Placeholder 2"/>
          <p:cNvSpPr>
            <a:spLocks noGrp="1"/>
          </p:cNvSpPr>
          <p:nvPr>
            <p:ph sz="quarter" idx="27"/>
          </p:nvPr>
        </p:nvSpPr>
        <p:spPr>
          <a:xfrm>
            <a:off x="465138" y="14220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1"/>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52"/>
          </p:nvPr>
        </p:nvSpPr>
        <p:spPr>
          <a:xfrm>
            <a:off x="4799013" y="141763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53"/>
          </p:nvPr>
        </p:nvSpPr>
        <p:spPr>
          <a:xfrm>
            <a:off x="479901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81626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Quad + sub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FF4666F0-492F-A44B-9F55-AD17457F5B37}"/>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0" name="Text Placeholder 8">
            <a:extLst>
              <a:ext uri="{FF2B5EF4-FFF2-40B4-BE49-F238E27FC236}">
                <a16:creationId xmlns:a16="http://schemas.microsoft.com/office/drawing/2014/main" id="{1D94E825-5008-4C47-963D-C59D1F8D6A1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9"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43778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43726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94993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94399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4" name="Text Placeholder 30"/>
          <p:cNvSpPr>
            <a:spLocks noGrp="1"/>
          </p:cNvSpPr>
          <p:nvPr>
            <p:ph type="body" sz="quarter" idx="44" hasCustomPrompt="1"/>
          </p:nvPr>
        </p:nvSpPr>
        <p:spPr>
          <a:xfrm>
            <a:off x="46686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5" hasCustomPrompt="1"/>
          </p:nvPr>
        </p:nvSpPr>
        <p:spPr>
          <a:xfrm>
            <a:off x="480800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6" name="Text Placeholder 30"/>
          <p:cNvSpPr>
            <a:spLocks noGrp="1"/>
          </p:cNvSpPr>
          <p:nvPr>
            <p:ph type="body" sz="quarter" idx="46" hasCustomPrompt="1"/>
          </p:nvPr>
        </p:nvSpPr>
        <p:spPr>
          <a:xfrm>
            <a:off x="462859" y="376741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7" name="Text Placeholder 30"/>
          <p:cNvSpPr>
            <a:spLocks noGrp="1"/>
          </p:cNvSpPr>
          <p:nvPr>
            <p:ph type="body" sz="quarter" idx="47" hasCustomPrompt="1"/>
          </p:nvPr>
        </p:nvSpPr>
        <p:spPr>
          <a:xfrm>
            <a:off x="4808433" y="376365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8" name="Content Placeholder 2"/>
          <p:cNvSpPr>
            <a:spLocks noGrp="1"/>
          </p:cNvSpPr>
          <p:nvPr>
            <p:ph sz="quarter" idx="27"/>
          </p:nvPr>
        </p:nvSpPr>
        <p:spPr>
          <a:xfrm>
            <a:off x="466725"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
          <p:cNvSpPr>
            <a:spLocks noGrp="1"/>
          </p:cNvSpPr>
          <p:nvPr>
            <p:ph sz="quarter" idx="48"/>
          </p:nvPr>
        </p:nvSpPr>
        <p:spPr>
          <a:xfrm>
            <a:off x="465138" y="42402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0" name="Content Placeholder 2"/>
          <p:cNvSpPr>
            <a:spLocks noGrp="1"/>
          </p:cNvSpPr>
          <p:nvPr>
            <p:ph sz="quarter" idx="49"/>
          </p:nvPr>
        </p:nvSpPr>
        <p:spPr>
          <a:xfrm>
            <a:off x="4799013" y="423075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1" name="Content Placeholder 2"/>
          <p:cNvSpPr>
            <a:spLocks noGrp="1"/>
          </p:cNvSpPr>
          <p:nvPr>
            <p:ph sz="quarter" idx="50"/>
          </p:nvPr>
        </p:nvSpPr>
        <p:spPr>
          <a:xfrm>
            <a:off x="4799013"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4580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256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ransition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94667" b="-1"/>
          <a:stretch/>
        </p:blipFill>
        <p:spPr bwMode="auto">
          <a:xfrm>
            <a:off x="0" y="6490213"/>
            <a:ext cx="9148675" cy="36576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p:nvPr>
        </p:nvSpPr>
        <p:spPr>
          <a:xfrm>
            <a:off x="446088" y="1968390"/>
            <a:ext cx="8235950" cy="1282612"/>
          </a:xfrm>
        </p:spPr>
        <p:txBody>
          <a:bodyPr anchor="b"/>
          <a:lstStyle>
            <a:lvl1pPr algn="r">
              <a:lnSpc>
                <a:spcPct val="100000"/>
              </a:lnSpc>
              <a:defRPr sz="3000" b="1">
                <a:solidFill>
                  <a:schemeClr val="accent6"/>
                </a:solidFill>
              </a:defRPr>
            </a:lvl1pPr>
          </a:lstStyle>
          <a:p>
            <a:endParaRPr lang="en-US" dirty="0"/>
          </a:p>
        </p:txBody>
      </p:sp>
      <p:sp>
        <p:nvSpPr>
          <p:cNvPr id="20" name="Subtitle 2"/>
          <p:cNvSpPr>
            <a:spLocks noGrp="1"/>
          </p:cNvSpPr>
          <p:nvPr>
            <p:ph type="subTitle" idx="10"/>
          </p:nvPr>
        </p:nvSpPr>
        <p:spPr>
          <a:xfrm>
            <a:off x="2288198" y="3649817"/>
            <a:ext cx="6400800" cy="614070"/>
          </a:xfrm>
          <a:prstGeom prst="rect">
            <a:avLst/>
          </a:prstGeom>
        </p:spPr>
        <p:txBody>
          <a:bodyPr lIns="0" rIns="0">
            <a:normAutofit/>
          </a:bodyPr>
          <a:lstStyle>
            <a:lvl1pPr marL="0" marR="0" indent="0" algn="r" defTabSz="457200" rtl="0" eaLnBrk="1" fontAlgn="auto" latinLnBrk="0" hangingPunct="1">
              <a:lnSpc>
                <a:spcPct val="100000"/>
              </a:lnSpc>
              <a:spcBef>
                <a:spcPts val="0"/>
              </a:spcBef>
              <a:spcAft>
                <a:spcPts val="0"/>
              </a:spcAft>
              <a:buClrTx/>
              <a:buSzTx/>
              <a:buFont typeface="Arial"/>
              <a:buNone/>
              <a:tabLst/>
              <a:defRPr sz="2000">
                <a:solidFill>
                  <a:srgbClr val="777A7A"/>
                </a:solidFill>
              </a:defRPr>
            </a:lvl1pPr>
          </a:lstStyle>
          <a:p>
            <a:pPr algn="r"/>
            <a:endParaRPr lang="en-US" sz="1600" dirty="0">
              <a:solidFill>
                <a:srgbClr val="77777A"/>
              </a:solidFill>
            </a:endParaRPr>
          </a:p>
        </p:txBody>
      </p:sp>
    </p:spTree>
    <p:extLst>
      <p:ext uri="{BB962C8B-B14F-4D97-AF65-F5344CB8AC3E}">
        <p14:creationId xmlns:p14="http://schemas.microsoft.com/office/powerpoint/2010/main" val="329648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9" name="TextBox 8"/>
          <p:cNvSpPr txBox="1"/>
          <p:nvPr userDrawn="1"/>
        </p:nvSpPr>
        <p:spPr>
          <a:xfrm>
            <a:off x="460574"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Disclaimer</a:t>
            </a:r>
          </a:p>
        </p:txBody>
      </p:sp>
      <p:sp>
        <p:nvSpPr>
          <p:cNvPr id="5" name="TextBox 4"/>
          <p:cNvSpPr txBox="1"/>
          <p:nvPr userDrawn="1"/>
        </p:nvSpPr>
        <p:spPr>
          <a:xfrm>
            <a:off x="510381" y="881645"/>
            <a:ext cx="8123237" cy="5216646"/>
          </a:xfrm>
          <a:prstGeom prst="rect">
            <a:avLst/>
          </a:prstGeom>
          <a:noFill/>
        </p:spPr>
        <p:txBody>
          <a:bodyPr wrap="square" lIns="0" tIns="0" rIns="0" bIns="0" rtlCol="0">
            <a:noAutofit/>
          </a:bodyPr>
          <a:lstStyle/>
          <a:p>
            <a:pPr marL="0" marR="0">
              <a:lnSpc>
                <a:spcPct val="107000"/>
              </a:lnSpc>
              <a:spcBef>
                <a:spcPts val="0"/>
              </a:spcBef>
              <a:spcAft>
                <a:spcPts val="800"/>
              </a:spcAft>
            </a:pPr>
            <a:r>
              <a:rPr lang="en-US" sz="850" b="1" kern="1200" dirty="0">
                <a:solidFill>
                  <a:srgbClr val="000000"/>
                </a:solidFill>
                <a:effectLst/>
                <a:latin typeface="Arial" panose="020B0604020202020204" pitchFamily="34" charset="0"/>
                <a:ea typeface="+mn-ea"/>
                <a:cs typeface="Times New Roman" panose="02020603050405020304" pitchFamily="18" charset="0"/>
              </a:rPr>
              <a:t>Disclaimers</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nSpc>
                <a:spcPct val="107000"/>
              </a:lnSpc>
              <a:spcBef>
                <a:spcPts val="0"/>
              </a:spcBef>
              <a:spcAft>
                <a:spcPts val="800"/>
              </a:spcAft>
            </a:pPr>
            <a:r>
              <a:rPr lang="en-US" sz="850" kern="1200" dirty="0">
                <a:solidFill>
                  <a:srgbClr val="000000"/>
                </a:solidFill>
                <a:effectLst/>
                <a:latin typeface="Arial" panose="020B0604020202020204" pitchFamily="34" charset="0"/>
                <a:ea typeface="+mn-ea"/>
                <a:cs typeface="Times New Roman" panose="02020603050405020304" pitchFamily="18" charset="0"/>
              </a:rPr>
              <a:t>This document is provided by SMBC Group (including, collectively or individually, Sumitomo Mitsui Banking Corporation, SMBC Nikko Securities America, Inc., and their affiliates, as applicable) for informational purposes only.  This document was prepared by SMBC Group’s economist(s).  The views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statements, assumptions and forecasts </a:t>
            </a:r>
            <a:r>
              <a:rPr lang="en-US" sz="850" kern="1200" dirty="0">
                <a:solidFill>
                  <a:srgbClr val="000000"/>
                </a:solidFill>
                <a:effectLst/>
                <a:latin typeface="Arial" panose="020B0604020202020204" pitchFamily="34" charset="0"/>
                <a:ea typeface="+mn-ea"/>
                <a:cs typeface="Times New Roman" panose="02020603050405020304" pitchFamily="18" charset="0"/>
              </a:rPr>
              <a:t>expressed herein are those of the author(s) and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do not reflect the judgment of any other person or of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SMBC Group. </a:t>
            </a:r>
            <a:r>
              <a:rPr lang="en-US" sz="850" kern="1200" dirty="0">
                <a:solidFill>
                  <a:srgbClr val="000000"/>
                </a:solidFill>
                <a:effectLst/>
                <a:latin typeface="Arial" panose="020B0604020202020204" pitchFamily="34" charset="0"/>
                <a:ea typeface="+mn-ea"/>
                <a:cs typeface="Times New Roman" panose="02020603050405020304" pitchFamily="18" charset="0"/>
              </a:rPr>
              <a:t>It does not constitute an offer, or solicitation of the sale or purchase, of securities or other investments. The information contained herein is obtained or derived from sources believed to be reliable, but SMBC Group and the author(s) make no representations as to its accuracy or completeness. In some cases, such information may be incomplete or summarized. This document has been prepared based on assumptions and parameters determined by the economist(s) in good faith. The assumptions and parameters used are not the only ones that could have been selected, and therefore no guarantee is given as to the accuracy, completeness, or reasonableness of any such quotations, disclosures, or analyses.  </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Past performance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is</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not a reliable indicator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of</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any future results.</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nSpc>
                <a:spcPct val="107000"/>
              </a:lnSpc>
              <a:spcBef>
                <a:spcPts val="0"/>
              </a:spcBef>
              <a:spcAft>
                <a:spcPts val="800"/>
              </a:spcAft>
            </a:pPr>
            <a:r>
              <a:rPr lang="en-US" sz="850" kern="1200" dirty="0">
                <a:solidFill>
                  <a:srgbClr val="000000"/>
                </a:solidFill>
                <a:effectLst/>
                <a:latin typeface="Arial" panose="020B0604020202020204" pitchFamily="34" charset="0"/>
                <a:ea typeface="+mn-ea"/>
                <a:cs typeface="Times New Roman" panose="02020603050405020304" pitchFamily="18" charset="0"/>
              </a:rPr>
              <a:t>This document has been prepared for and is directed at institutional investors and other market professionals, and is not intended for use by retail customers.  </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It</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do</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es</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not take into account any specific investment objective, financial situation</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a:t>
            </a:r>
            <a:r>
              <a:rPr lang="x-none"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or particular need of any recipient.</a:t>
            </a:r>
            <a:r>
              <a:rPr lang="en-US" sz="850" dirty="0">
                <a:solidFill>
                  <a:srgbClr val="000000"/>
                </a:solidFill>
                <a:effectLst/>
                <a:latin typeface="Arial" panose="020B0604020202020204" pitchFamily="34" charset="0"/>
                <a:ea typeface="Yu Mincho" panose="02020400000000000000" pitchFamily="18" charset="-128"/>
                <a:cs typeface="Times New Roman" panose="02020603050405020304" pitchFamily="18" charset="0"/>
              </a:rPr>
              <a:t>  </a:t>
            </a:r>
            <a:r>
              <a:rPr lang="en-US" sz="850" kern="1200" dirty="0">
                <a:solidFill>
                  <a:srgbClr val="000000"/>
                </a:solidFill>
                <a:effectLst/>
                <a:latin typeface="Arial" panose="020B0604020202020204" pitchFamily="34" charset="0"/>
                <a:ea typeface="+mn-ea"/>
                <a:cs typeface="Times New Roman" panose="02020603050405020304" pitchFamily="18" charset="0"/>
              </a:rPr>
              <a:t>The information contained herein should, for whatever purpose, be used solely at the discretion and responsibility of the recipient. SMBC Group does not accept any liability or responsibility for any results in connection with the use of such information.  Recipients are responsible for making final investment decisions and should do so at their own discretion after conducting a careful examination of all documentation delivered prior to execution, explanatory documents pertaining to listed securities, prospectuses, and other relevant documents, and their own independent analysis and assessment of the merits of any transaction. The financial instruments discussed may be speculative and may involve risks to principal and interest.</a:t>
            </a:r>
            <a:endParaRPr lang="en-US" sz="850" dirty="0">
              <a:effectLst/>
              <a:latin typeface="Calibri" panose="020F0502020204030204" pitchFamily="34" charset="0"/>
              <a:ea typeface="Yu Mincho" panose="02020400000000000000" pitchFamily="18" charset="-128"/>
              <a:cs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Conflicts of Interest Disclosures</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The views </a:t>
            </a:r>
            <a:r>
              <a:rPr lang="x-none" sz="850" dirty="0">
                <a:solidFill>
                  <a:srgbClr val="000000"/>
                </a:solidFill>
                <a:effectLst/>
                <a:latin typeface="Arial" panose="020B0604020202020204" pitchFamily="34" charset="0"/>
                <a:ea typeface="Times New Roman" panose="02020603050405020304" pitchFamily="18" charset="0"/>
              </a:rPr>
              <a:t>statements, assumptions and forecasts </a:t>
            </a:r>
            <a:r>
              <a:rPr lang="en-US" sz="850" kern="1200" dirty="0">
                <a:solidFill>
                  <a:srgbClr val="000000"/>
                </a:solidFill>
                <a:effectLst/>
                <a:latin typeface="Arial" panose="020B0604020202020204" pitchFamily="34" charset="0"/>
                <a:ea typeface="+mn-ea"/>
              </a:rPr>
              <a:t>expressed herein may differ from those expressed in globally branded research produced by SMBC Group. The trading desks of SMBC Group trade or may trade as principal in the financial instruments that are the subject of this material, and the author(s) of this document may have consulted with the trading desks while preparing this document. The proprietary interests of SMBC Group may conflict with those of the recipient.  SMBC Group may seek to do business with the companies mentioned in this material and the trading desks may have accumulated, be in the process of accumulating, or accumulate long or short positions in the financial instruments mentioned and may have acquired them at prices no longer available. The trading desks may also have or take positions inconsistent with the views expressed in this document or may have already traded on those views.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This material is not a research report, and neither this material nor its author(s) is subject to policies and procedures that apply to the globally branded research reports and research analysts of SMBC Group or to legal requirements designed to promote the independence of investment research. It is not subject to any prohibition on dealing ahead of the dissemination of investment research. This means that on the date of this document, SMBC Group, and its directors, representatives, or employees, may have a long or short position in any of the instruments mentioned in this document and may make a market or trade in instruments economically related to the securities, derivatives or other underlying assets mentioned herein, in each case either as principal or as agent.</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x-none" sz="850" dirty="0">
                <a:solidFill>
                  <a:srgbClr val="000000"/>
                </a:solidFill>
                <a:effectLst/>
                <a:latin typeface="Arial" panose="020B0604020202020204" pitchFamily="34" charset="0"/>
                <a:ea typeface="Times New Roman" panose="02020603050405020304" pitchFamily="18" charset="0"/>
              </a:rPr>
              <a:t>No part of </a:t>
            </a:r>
            <a:r>
              <a:rPr lang="en-US" sz="850" dirty="0">
                <a:solidFill>
                  <a:srgbClr val="000000"/>
                </a:solidFill>
                <a:effectLst/>
                <a:latin typeface="Arial" panose="020B0604020202020204" pitchFamily="34" charset="0"/>
                <a:ea typeface="Times New Roman" panose="02020603050405020304" pitchFamily="18" charset="0"/>
              </a:rPr>
              <a:t>the </a:t>
            </a:r>
            <a:r>
              <a:rPr lang="x-none" sz="850" dirty="0">
                <a:solidFill>
                  <a:srgbClr val="000000"/>
                </a:solidFill>
                <a:effectLst/>
                <a:latin typeface="Arial" panose="020B0604020202020204" pitchFamily="34" charset="0"/>
                <a:ea typeface="Times New Roman" panose="02020603050405020304" pitchFamily="18" charset="0"/>
              </a:rPr>
              <a:t>author</a:t>
            </a:r>
            <a:r>
              <a:rPr lang="en-US" sz="850" dirty="0">
                <a:solidFill>
                  <a:srgbClr val="000000"/>
                </a:solidFill>
                <a:effectLst/>
                <a:latin typeface="Arial" panose="020B0604020202020204" pitchFamily="34" charset="0"/>
                <a:ea typeface="Times New Roman" panose="02020603050405020304" pitchFamily="18" charset="0"/>
              </a:rPr>
              <a:t>(s)</a:t>
            </a:r>
            <a:r>
              <a:rPr lang="x-none" sz="850" dirty="0">
                <a:solidFill>
                  <a:srgbClr val="000000"/>
                </a:solidFill>
                <a:effectLst/>
                <a:latin typeface="Arial" panose="020B0604020202020204" pitchFamily="34" charset="0"/>
                <a:ea typeface="Times New Roman" panose="02020603050405020304" pitchFamily="18" charset="0"/>
              </a:rPr>
              <a:t> compensation was, is</a:t>
            </a:r>
            <a:r>
              <a:rPr lang="en-US" sz="850" dirty="0">
                <a:solidFill>
                  <a:srgbClr val="000000"/>
                </a:solidFill>
                <a:effectLst/>
                <a:latin typeface="Arial" panose="020B0604020202020204" pitchFamily="34" charset="0"/>
                <a:ea typeface="Times New Roman" panose="02020603050405020304" pitchFamily="18" charset="0"/>
              </a:rPr>
              <a:t>,</a:t>
            </a:r>
            <a:r>
              <a:rPr lang="x-none" sz="850" dirty="0">
                <a:solidFill>
                  <a:srgbClr val="000000"/>
                </a:solidFill>
                <a:effectLst/>
                <a:latin typeface="Arial" panose="020B0604020202020204" pitchFamily="34" charset="0"/>
                <a:ea typeface="Times New Roman" panose="02020603050405020304" pitchFamily="18" charset="0"/>
              </a:rPr>
              <a:t> or will be, directly or indirectly related to the specific recommendations or views expressed </a:t>
            </a:r>
            <a:r>
              <a:rPr lang="en-US" sz="850" dirty="0">
                <a:solidFill>
                  <a:srgbClr val="000000"/>
                </a:solidFill>
                <a:effectLst/>
                <a:latin typeface="Arial" panose="020B0604020202020204" pitchFamily="34" charset="0"/>
                <a:ea typeface="Times New Roman" panose="02020603050405020304" pitchFamily="18" charset="0"/>
              </a:rPr>
              <a:t>herein</a:t>
            </a:r>
            <a:r>
              <a:rPr lang="x-none" sz="850" dirty="0">
                <a:solidFill>
                  <a:srgbClr val="000000"/>
                </a:solidFill>
                <a:effectLst/>
                <a:latin typeface="Arial" panose="020B0604020202020204" pitchFamily="34" charset="0"/>
                <a:ea typeface="Times New Roman" panose="02020603050405020304" pitchFamily="18" charset="0"/>
              </a:rPr>
              <a:t>. The personal views of authors may differ from one another.</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b="1"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x-none" sz="850" dirty="0">
                <a:solidFill>
                  <a:srgbClr val="000000"/>
                </a:solidFill>
                <a:effectLst/>
                <a:latin typeface="Arial" panose="020B0604020202020204" pitchFamily="34" charset="0"/>
                <a:ea typeface="Times New Roman" panose="02020603050405020304" pitchFamily="18" charset="0"/>
              </a:rPr>
              <a:t>Distribution, possession or delivery of this document in, to or from certain jurisdictions may be restricted or prohibited by law. Recipients of this document are required to inform themselves of and comply with all such restrictions or prohibitions.</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a:t>
            </a:r>
            <a:endParaRPr lang="en-US" sz="85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850" kern="1200" dirty="0">
                <a:solidFill>
                  <a:srgbClr val="000000"/>
                </a:solidFill>
                <a:effectLst/>
                <a:latin typeface="Arial" panose="020B0604020202020204" pitchFamily="34" charset="0"/>
                <a:ea typeface="+mn-ea"/>
              </a:rPr>
              <a:t>© 2023 SMBC Group. All rights reserved.</a:t>
            </a:r>
            <a:endParaRPr lang="en-US" sz="850" dirty="0">
              <a:effectLst/>
              <a:latin typeface="Times New Roman" panose="02020603050405020304" pitchFamily="18" charset="0"/>
              <a:ea typeface="Times New Roman" panose="02020603050405020304" pitchFamily="18" charset="0"/>
            </a:endParaRPr>
          </a:p>
          <a:p>
            <a:endParaRPr lang="en-US" sz="900"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4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act Inf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4" name="Text Placeholder 3"/>
          <p:cNvSpPr>
            <a:spLocks noGrp="1"/>
          </p:cNvSpPr>
          <p:nvPr>
            <p:ph type="body" sz="quarter" idx="60" hasCustomPrompt="1"/>
          </p:nvPr>
        </p:nvSpPr>
        <p:spPr>
          <a:xfrm>
            <a:off x="3278188" y="2918054"/>
            <a:ext cx="2633661"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6" name="Content Placeholder 2"/>
          <p:cNvSpPr>
            <a:spLocks noGrp="1"/>
          </p:cNvSpPr>
          <p:nvPr>
            <p:ph sz="quarter" idx="115" hasCustomPrompt="1"/>
          </p:nvPr>
        </p:nvSpPr>
        <p:spPr>
          <a:xfrm>
            <a:off x="3276523" y="310123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7" name="Content Placeholder 2"/>
          <p:cNvSpPr>
            <a:spLocks noGrp="1"/>
          </p:cNvSpPr>
          <p:nvPr>
            <p:ph sz="quarter" idx="116" hasCustomPrompt="1"/>
          </p:nvPr>
        </p:nvSpPr>
        <p:spPr>
          <a:xfrm>
            <a:off x="4613402" y="309866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8" name="Content Placeholder 2"/>
          <p:cNvSpPr>
            <a:spLocks noGrp="1"/>
          </p:cNvSpPr>
          <p:nvPr>
            <p:ph sz="quarter" idx="117" hasCustomPrompt="1"/>
          </p:nvPr>
        </p:nvSpPr>
        <p:spPr>
          <a:xfrm>
            <a:off x="461296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9" name="Content Placeholder 2"/>
          <p:cNvSpPr>
            <a:spLocks noGrp="1"/>
          </p:cNvSpPr>
          <p:nvPr>
            <p:ph sz="quarter" idx="118" hasCustomPrompt="1"/>
          </p:nvPr>
        </p:nvSpPr>
        <p:spPr>
          <a:xfrm>
            <a:off x="327589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624"/>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Tree>
    <p:extLst>
      <p:ext uri="{BB962C8B-B14F-4D97-AF65-F5344CB8AC3E}">
        <p14:creationId xmlns:p14="http://schemas.microsoft.com/office/powerpoint/2010/main" val="409686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Info + Log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421"/>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53" name="Picture Placeholder 8"/>
          <p:cNvSpPr>
            <a:spLocks noGrp="1"/>
          </p:cNvSpPr>
          <p:nvPr>
            <p:ph type="pic" sz="quarter" idx="135" hasCustomPrompt="1"/>
          </p:nvPr>
        </p:nvSpPr>
        <p:spPr>
          <a:xfrm>
            <a:off x="3305318" y="2919413"/>
            <a:ext cx="2570672" cy="1455888"/>
          </a:xfrm>
          <a:prstGeom prst="rect">
            <a:avLst/>
          </a:prstGeom>
          <a:solidFill>
            <a:srgbClr val="D7D5CE"/>
          </a:solidFill>
        </p:spPr>
        <p:txBody>
          <a:bodyPr anchor="ctr"/>
          <a:lstStyle>
            <a:lvl1pPr algn="ctr">
              <a:defRPr sz="800"/>
            </a:lvl1pPr>
          </a:lstStyle>
          <a:p>
            <a:r>
              <a:rPr lang="en-US" dirty="0"/>
              <a:t>LOGO HERE</a:t>
            </a:r>
          </a:p>
        </p:txBody>
      </p:sp>
    </p:spTree>
    <p:extLst>
      <p:ext uri="{BB962C8B-B14F-4D97-AF65-F5344CB8AC3E}">
        <p14:creationId xmlns:p14="http://schemas.microsoft.com/office/powerpoint/2010/main" val="4200446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3" name="TextBox 2"/>
          <p:cNvSpPr txBox="1"/>
          <p:nvPr userDrawn="1"/>
        </p:nvSpPr>
        <p:spPr>
          <a:xfrm>
            <a:off x="500329"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Table of Contents</a:t>
            </a:r>
          </a:p>
        </p:txBody>
      </p:sp>
      <p:sp>
        <p:nvSpPr>
          <p:cNvPr id="11" name="Content Placeholder 5"/>
          <p:cNvSpPr>
            <a:spLocks noGrp="1"/>
          </p:cNvSpPr>
          <p:nvPr>
            <p:ph sz="quarter" idx="12"/>
          </p:nvPr>
        </p:nvSpPr>
        <p:spPr>
          <a:xfrm>
            <a:off x="7620000" y="914400"/>
            <a:ext cx="1066800" cy="5257800"/>
          </a:xfrm>
          <a:prstGeom prst="rect">
            <a:avLst/>
          </a:prstGeom>
        </p:spPr>
        <p:txBody>
          <a:bodyPr/>
          <a:lstStyle>
            <a:lvl1pPr algn="r">
              <a:lnSpc>
                <a:spcPct val="100000"/>
              </a:lnSpc>
              <a:spcBef>
                <a:spcPts val="350"/>
              </a:spcBef>
              <a:spcAft>
                <a:spcPts val="1000"/>
              </a:spcAft>
              <a:defRPr b="0" i="0"/>
            </a:lvl1pPr>
          </a:lstStyle>
          <a:p>
            <a:endParaRPr lang="en-US" b="1" dirty="0"/>
          </a:p>
        </p:txBody>
      </p:sp>
      <p:sp>
        <p:nvSpPr>
          <p:cNvPr id="5" name="Content Placeholder 2"/>
          <p:cNvSpPr>
            <a:spLocks noGrp="1"/>
          </p:cNvSpPr>
          <p:nvPr>
            <p:ph sz="quarter" idx="27"/>
          </p:nvPr>
        </p:nvSpPr>
        <p:spPr>
          <a:xfrm>
            <a:off x="464757" y="904875"/>
            <a:ext cx="7079043" cy="5276850"/>
          </a:xfrm>
          <a:prstGeom prst="rect">
            <a:avLst/>
          </a:prstGeom>
        </p:spPr>
        <p:txBody>
          <a:bodyPr/>
          <a:lstStyle>
            <a:lvl1pPr marL="342900" indent="-342900">
              <a:lnSpc>
                <a:spcPct val="100000"/>
              </a:lnSpc>
              <a:spcBef>
                <a:spcPts val="350"/>
              </a:spcBef>
              <a:spcAft>
                <a:spcPts val="1000"/>
              </a:spcAft>
              <a:buClrTx/>
              <a:buFont typeface="+mj-lt"/>
              <a:buAutoNum type="arabicPeriod"/>
              <a:defRPr sz="1400" b="1"/>
            </a:lvl1pPr>
            <a:lvl2pPr marL="800100" indent="-342900">
              <a:lnSpc>
                <a:spcPct val="100000"/>
              </a:lnSpc>
              <a:spcBef>
                <a:spcPts val="350"/>
              </a:spcBef>
              <a:spcAft>
                <a:spcPts val="1000"/>
              </a:spcAft>
              <a:buClrTx/>
              <a:buFont typeface="+mj-lt"/>
              <a:buAutoNum type="alphaLcParenR"/>
              <a:defRPr sz="1400"/>
            </a:lvl2pPr>
            <a:lvl3pPr marL="1143000" indent="-228600">
              <a:lnSpc>
                <a:spcPct val="100000"/>
              </a:lnSpc>
              <a:spcBef>
                <a:spcPts val="350"/>
              </a:spcBef>
              <a:buClrTx/>
              <a:buFont typeface="+mj-lt"/>
              <a:buAutoNum type="romanLcPeriod"/>
              <a:defRPr sz="14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44432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g">
    <p:spTree>
      <p:nvGrpSpPr>
        <p:cNvPr id="1" name=""/>
        <p:cNvGrpSpPr/>
        <p:nvPr/>
      </p:nvGrpSpPr>
      <p:grpSpPr>
        <a:xfrm>
          <a:off x="0" y="0"/>
          <a:ext cx="0" cy="0"/>
          <a:chOff x="0" y="0"/>
          <a:chExt cx="0" cy="0"/>
        </a:xfrm>
      </p:grpSpPr>
      <p:sp>
        <p:nvSpPr>
          <p:cNvPr id="5" name="Text Placeholder 8">
            <a:extLst>
              <a:ext uri="{FF2B5EF4-FFF2-40B4-BE49-F238E27FC236}">
                <a16:creationId xmlns:a16="http://schemas.microsoft.com/office/drawing/2014/main" id="{B7DA562C-EFC7-A64E-BFAF-ED95C2ECE830}"/>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itle 10"/>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74049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Pg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3" name="Text Placeholder 8">
            <a:extLst>
              <a:ext uri="{FF2B5EF4-FFF2-40B4-BE49-F238E27FC236}">
                <a16:creationId xmlns:a16="http://schemas.microsoft.com/office/drawing/2014/main" id="{46B3963F-4625-5D48-B7E9-04CEF526A6B8}"/>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4" name="TextBox 3">
            <a:extLst>
              <a:ext uri="{FF2B5EF4-FFF2-40B4-BE49-F238E27FC236}">
                <a16:creationId xmlns:a16="http://schemas.microsoft.com/office/drawing/2014/main" id="{2A46C4E8-9616-4342-BE62-BAEC87A5B4BC}"/>
              </a:ext>
            </a:extLst>
          </p:cNvPr>
          <p:cNvSpPr txBox="1"/>
          <p:nvPr userDrawn="1"/>
        </p:nvSpPr>
        <p:spPr>
          <a:xfrm>
            <a:off x="2210765" y="6620719"/>
            <a:ext cx="0" cy="0"/>
          </a:xfrm>
          <a:prstGeom prst="rect">
            <a:avLst/>
          </a:prstGeom>
          <a:noFill/>
        </p:spPr>
        <p:txBody>
          <a:bodyPr wrap="none" lIns="0" tIns="0" rIns="0" bIns="0" rtlCol="0">
            <a:normAutofit fontScale="25000" lnSpcReduction="20000"/>
          </a:bodyPr>
          <a:lstStyle/>
          <a:p>
            <a:endParaRPr lang="en-US" sz="1600" baseline="0" dirty="0"/>
          </a:p>
        </p:txBody>
      </p:sp>
      <p:sp>
        <p:nvSpPr>
          <p:cNvPr id="5" name="TextBox 4">
            <a:extLst>
              <a:ext uri="{FF2B5EF4-FFF2-40B4-BE49-F238E27FC236}">
                <a16:creationId xmlns:a16="http://schemas.microsoft.com/office/drawing/2014/main" id="{15B4A7F2-3F6F-554B-917F-49FB9C359620}"/>
              </a:ext>
            </a:extLst>
          </p:cNvPr>
          <p:cNvSpPr txBox="1"/>
          <p:nvPr userDrawn="1"/>
        </p:nvSpPr>
        <p:spPr>
          <a:xfrm>
            <a:off x="2002420" y="6539696"/>
            <a:ext cx="0" cy="0"/>
          </a:xfrm>
          <a:prstGeom prst="rect">
            <a:avLst/>
          </a:prstGeom>
          <a:noFill/>
        </p:spPr>
        <p:txBody>
          <a:bodyPr wrap="none" lIns="0" tIns="0" rIns="0" bIns="0" rtlCol="0">
            <a:normAutofit fontScale="25000" lnSpcReduction="20000"/>
          </a:bodyPr>
          <a:lstStyle/>
          <a:p>
            <a:endParaRPr lang="en-US" sz="1600" baseline="0" dirty="0"/>
          </a:p>
        </p:txBody>
      </p:sp>
      <p:sp>
        <p:nvSpPr>
          <p:cNvPr id="17" name="Text Placeholder 8">
            <a:extLst>
              <a:ext uri="{FF2B5EF4-FFF2-40B4-BE49-F238E27FC236}">
                <a16:creationId xmlns:a16="http://schemas.microsoft.com/office/drawing/2014/main" id="{00EF7E30-6487-954F-B1C2-E4C97B1F1C8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0" name="Content Placeholder 2"/>
          <p:cNvSpPr>
            <a:spLocks noGrp="1"/>
          </p:cNvSpPr>
          <p:nvPr>
            <p:ph sz="quarter" idx="27"/>
          </p:nvPr>
        </p:nvSpPr>
        <p:spPr>
          <a:xfrm>
            <a:off x="464757" y="1417638"/>
            <a:ext cx="82204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4744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Horizontal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9" name="Text Placeholder 30"/>
          <p:cNvSpPr>
            <a:spLocks noGrp="1"/>
          </p:cNvSpPr>
          <p:nvPr>
            <p:ph type="body" sz="quarter" idx="46" hasCustomPrompt="1"/>
          </p:nvPr>
        </p:nvSpPr>
        <p:spPr>
          <a:xfrm>
            <a:off x="467205" y="1043635"/>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7" hasCustomPrompt="1"/>
          </p:nvPr>
        </p:nvSpPr>
        <p:spPr>
          <a:xfrm>
            <a:off x="468665" y="3572572"/>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2271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p:cNvSpPr>
            <a:spLocks noGrp="1"/>
          </p:cNvSpPr>
          <p:nvPr>
            <p:ph sz="quarter" idx="48"/>
          </p:nvPr>
        </p:nvSpPr>
        <p:spPr>
          <a:xfrm>
            <a:off x="466725" y="3756025"/>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41443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29570"/>
            <a:ext cx="8229600" cy="385619"/>
          </a:xfrm>
          <a:prstGeom prst="rect">
            <a:avLst/>
          </a:prstGeom>
        </p:spPr>
        <p:txBody>
          <a:bodyPr vert="horz" lIns="45720" tIns="45720" rIns="45720" bIns="45720" rtlCol="0" anchor="t" anchorCtr="0">
            <a:noAutofit/>
          </a:bodyPr>
          <a:lstStyle/>
          <a:p>
            <a:r>
              <a:rPr lang="en-US" dirty="0"/>
              <a:t>Click to edit Master title style</a:t>
            </a:r>
          </a:p>
        </p:txBody>
      </p:sp>
      <p:cxnSp>
        <p:nvCxnSpPr>
          <p:cNvPr id="13" name="Straight Connector 12"/>
          <p:cNvCxnSpPr/>
          <p:nvPr/>
        </p:nvCxnSpPr>
        <p:spPr>
          <a:xfrm>
            <a:off x="457200" y="6329680"/>
            <a:ext cx="8232648"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pic>
        <p:nvPicPr>
          <p:cNvPr id="15" name="Picture 2" descr="Y:\Work\Marketing Strategy\New Logo\smbc_group_kihon_CMYK-01.png"/>
          <p:cNvPicPr>
            <a:picLocks noChangeAspect="1" noChangeArrowheads="1"/>
          </p:cNvPicPr>
          <p:nvPr/>
        </p:nvPicPr>
        <p:blipFill rotWithShape="1">
          <a:blip r:embed="rId21" cstate="print">
            <a:extLst>
              <a:ext uri="{28A0092B-C50C-407E-A947-70E740481C1C}">
                <a14:useLocalDpi xmlns:a14="http://schemas.microsoft.com/office/drawing/2010/main" val="0"/>
              </a:ext>
            </a:extLst>
          </a:blip>
          <a:srcRect r="4655"/>
          <a:stretch/>
        </p:blipFill>
        <p:spPr bwMode="auto">
          <a:xfrm>
            <a:off x="7963270" y="6410237"/>
            <a:ext cx="723530" cy="295363"/>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457200" y="779779"/>
            <a:ext cx="8229600"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sp>
        <p:nvSpPr>
          <p:cNvPr id="7" name="Slide Number Placeholder 1"/>
          <p:cNvSpPr txBox="1">
            <a:spLocks/>
          </p:cNvSpPr>
          <p:nvPr/>
        </p:nvSpPr>
        <p:spPr>
          <a:xfrm>
            <a:off x="422190" y="6431280"/>
            <a:ext cx="304800" cy="274320"/>
          </a:xfrm>
          <a:prstGeom prst="rect">
            <a:avLst/>
          </a:prstGeom>
        </p:spPr>
        <p:txBody>
          <a:bodyPr vert="horz" lIns="0" tIns="0" rIns="0" bIns="45720" rtlCol="0" anchor="ct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EB5C35A-7499-4BB0-B084-6A57D4FB5AF8}" type="slidenum">
              <a:rPr lang="en-US" sz="900" b="0" smtClean="0">
                <a:solidFill>
                  <a:srgbClr val="000000"/>
                </a:solidFill>
              </a:rPr>
              <a:pPr algn="ctr"/>
              <a:t>‹#›</a:t>
            </a:fld>
            <a:endParaRPr lang="en-US" sz="900" b="0" dirty="0">
              <a:solidFill>
                <a:srgbClr val="000000"/>
              </a:solidFill>
            </a:endParaRPr>
          </a:p>
        </p:txBody>
      </p:sp>
    </p:spTree>
    <p:extLst>
      <p:ext uri="{BB962C8B-B14F-4D97-AF65-F5344CB8AC3E}">
        <p14:creationId xmlns:p14="http://schemas.microsoft.com/office/powerpoint/2010/main" val="2941206525"/>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697" r:id="rId3"/>
    <p:sldLayoutId id="2147483726" r:id="rId4"/>
    <p:sldLayoutId id="2147483727" r:id="rId5"/>
    <p:sldLayoutId id="2147483702" r:id="rId6"/>
    <p:sldLayoutId id="2147483654" r:id="rId7"/>
    <p:sldLayoutId id="2147483650" r:id="rId8"/>
    <p:sldLayoutId id="2147483688" r:id="rId9"/>
    <p:sldLayoutId id="2147483704" r:id="rId10"/>
    <p:sldLayoutId id="2147483660" r:id="rId11"/>
    <p:sldLayoutId id="2147483659" r:id="rId12"/>
    <p:sldLayoutId id="2147483661" r:id="rId13"/>
    <p:sldLayoutId id="2147483658" r:id="rId14"/>
    <p:sldLayoutId id="2147483711" r:id="rId15"/>
    <p:sldLayoutId id="2147483723" r:id="rId16"/>
    <p:sldLayoutId id="2147483715" r:id="rId17"/>
    <p:sldLayoutId id="2147483662" r:id="rId18"/>
    <p:sldLayoutId id="2147483728" r:id="rId19"/>
  </p:sldLayoutIdLst>
  <p:hf hdr="0" ftr="0" dt="0"/>
  <p:txStyles>
    <p:titleStyle>
      <a:lvl1pPr algn="l" defTabSz="457200" rtl="0" eaLnBrk="1" latinLnBrk="0" hangingPunct="1">
        <a:lnSpc>
          <a:spcPts val="2600"/>
        </a:lnSpc>
        <a:spcBef>
          <a:spcPct val="0"/>
        </a:spcBef>
        <a:buNone/>
        <a:defRPr sz="2000" kern="1200" baseline="0">
          <a:solidFill>
            <a:srgbClr val="777777"/>
          </a:solidFill>
          <a:latin typeface="+mj-lt"/>
          <a:ea typeface="+mj-ea"/>
          <a:cs typeface="+mj-cs"/>
        </a:defRPr>
      </a:lvl1pPr>
    </p:titleStyle>
    <p:bodyStyle>
      <a:lvl1pPr marL="0" indent="0" algn="l" defTabSz="457200" rtl="0" eaLnBrk="1" latinLnBrk="0" hangingPunct="1">
        <a:lnSpc>
          <a:spcPts val="2000"/>
        </a:lnSpc>
        <a:spcBef>
          <a:spcPts val="1000"/>
        </a:spcBef>
        <a:buFontTx/>
        <a:buNone/>
        <a:defRPr sz="1400"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472" userDrawn="1">
          <p15:clr>
            <a:srgbClr val="F26B43"/>
          </p15:clr>
        </p15:guide>
        <p15:guide id="4" pos="288" userDrawn="1">
          <p15:clr>
            <a:srgbClr val="F26B43"/>
          </p15:clr>
        </p15:guide>
        <p15:guide id="5" orient="horz" pos="480" userDrawn="1">
          <p15:clr>
            <a:srgbClr val="F26B43"/>
          </p15:clr>
        </p15:guide>
        <p15:guide id="6" orient="horz" pos="3984" userDrawn="1">
          <p15:clr>
            <a:srgbClr val="F26B43"/>
          </p15:clr>
        </p15:guide>
        <p15:guide id="8" pos="504" userDrawn="1">
          <p15:clr>
            <a:srgbClr val="F26B43"/>
          </p15:clr>
        </p15:guide>
        <p15:guide id="9" orient="horz" pos="888" userDrawn="1">
          <p15:clr>
            <a:srgbClr val="F26B43"/>
          </p15:clr>
        </p15:guide>
        <p15:guide id="10" pos="2736" userDrawn="1">
          <p15:clr>
            <a:srgbClr val="F26B43"/>
          </p15:clr>
        </p15:guide>
        <p15:guide id="11" pos="3024" userDrawn="1">
          <p15:clr>
            <a:srgbClr val="F26B43"/>
          </p15:clr>
        </p15:guide>
        <p15:guide id="12" orient="horz" pos="2496" userDrawn="1">
          <p15:clr>
            <a:srgbClr val="F26B43"/>
          </p15:clr>
        </p15:guide>
        <p15:guide id="13" orient="horz" pos="2352" userDrawn="1">
          <p15:clr>
            <a:srgbClr val="F26B43"/>
          </p15:clr>
        </p15:guide>
        <p15:guide id="14" orient="horz" pos="768" userDrawn="1">
          <p15:clr>
            <a:srgbClr val="F26B43"/>
          </p15:clr>
        </p15:guide>
        <p15:guide id="15" orient="horz" pos="3936" userDrawn="1">
          <p15:clr>
            <a:srgbClr val="F26B43"/>
          </p15:clr>
        </p15:guide>
        <p15:guide id="16" orient="horz" pos="3768" userDrawn="1">
          <p15:clr>
            <a:srgbClr val="F26B43"/>
          </p15:clr>
        </p15:guide>
        <p15:guide id="17" pos="525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p:cNvSpPr>
            <a:spLocks noGrp="1"/>
          </p:cNvSpPr>
          <p:nvPr>
            <p:ph sz="quarter" idx="12"/>
          </p:nvPr>
        </p:nvSpPr>
        <p:spPr/>
        <p:txBody>
          <a:bodyPr/>
          <a:lstStyle/>
          <a:p>
            <a:r>
              <a:rPr lang="en-US" dirty="0"/>
              <a:t>Initial Thoughts on FOMC Decision</a:t>
            </a:r>
          </a:p>
        </p:txBody>
      </p:sp>
      <p:sp>
        <p:nvSpPr>
          <p:cNvPr id="17" name="Content Placeholder 16"/>
          <p:cNvSpPr>
            <a:spLocks noGrp="1"/>
          </p:cNvSpPr>
          <p:nvPr>
            <p:ph sz="quarter" idx="13"/>
          </p:nvPr>
        </p:nvSpPr>
        <p:spPr>
          <a:xfrm>
            <a:off x="465138" y="3575682"/>
            <a:ext cx="8220075" cy="1752600"/>
          </a:xfrm>
        </p:spPr>
        <p:txBody>
          <a:bodyPr/>
          <a:lstStyle/>
          <a:p>
            <a:r>
              <a:rPr lang="en-US" b="1" dirty="0"/>
              <a:t>Junko Nishioka</a:t>
            </a:r>
            <a:br>
              <a:rPr lang="en-US" dirty="0"/>
            </a:br>
            <a:r>
              <a:rPr lang="en-US" dirty="0"/>
              <a:t>Chief Economist</a:t>
            </a:r>
          </a:p>
          <a:p>
            <a:r>
              <a:rPr lang="en-US" dirty="0"/>
              <a:t>Sumitomo Mitsui Banking Corporation</a:t>
            </a:r>
          </a:p>
          <a:p>
            <a:endParaRPr lang="en-US" dirty="0"/>
          </a:p>
          <a:p>
            <a:r>
              <a:rPr lang="en-US" dirty="0"/>
              <a:t>(212) 224-4568</a:t>
            </a:r>
          </a:p>
          <a:p>
            <a:r>
              <a:rPr lang="en-US" dirty="0"/>
              <a:t>junko_nishioka@smbcgroup.com</a:t>
            </a:r>
          </a:p>
          <a:p>
            <a:br>
              <a:rPr lang="en-US" dirty="0"/>
            </a:br>
            <a:r>
              <a:rPr lang="en-US" dirty="0"/>
              <a:t>November 2, 2023</a:t>
            </a:r>
          </a:p>
          <a:p>
            <a:endParaRPr lang="en-US" dirty="0"/>
          </a:p>
          <a:p>
            <a:endParaRPr lang="en-US" dirty="0"/>
          </a:p>
        </p:txBody>
      </p:sp>
    </p:spTree>
    <p:extLst>
      <p:ext uri="{BB962C8B-B14F-4D97-AF65-F5344CB8AC3E}">
        <p14:creationId xmlns:p14="http://schemas.microsoft.com/office/powerpoint/2010/main" val="890245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7B77A2-5CE6-4235-A6ED-0F5C9D9E0A8A}"/>
              </a:ext>
            </a:extLst>
          </p:cNvPr>
          <p:cNvSpPr>
            <a:spLocks noGrp="1"/>
          </p:cNvSpPr>
          <p:nvPr>
            <p:ph type="title"/>
          </p:nvPr>
        </p:nvSpPr>
        <p:spPr>
          <a:xfrm>
            <a:off x="452189" y="329570"/>
            <a:ext cx="8229600" cy="385619"/>
          </a:xfrm>
        </p:spPr>
        <p:txBody>
          <a:bodyPr/>
          <a:lstStyle/>
          <a:p>
            <a:r>
              <a:rPr lang="en-US" dirty="0"/>
              <a:t>Balancing Economic Growth and Tight Financial Conditions</a:t>
            </a:r>
          </a:p>
        </p:txBody>
      </p:sp>
      <p:sp>
        <p:nvSpPr>
          <p:cNvPr id="8" name="Text Placeholder 7">
            <a:extLst>
              <a:ext uri="{FF2B5EF4-FFF2-40B4-BE49-F238E27FC236}">
                <a16:creationId xmlns:a16="http://schemas.microsoft.com/office/drawing/2014/main" id="{130E7AD1-E425-4CFF-AFD1-65EA1FACC446}"/>
              </a:ext>
            </a:extLst>
          </p:cNvPr>
          <p:cNvSpPr>
            <a:spLocks noGrp="1"/>
          </p:cNvSpPr>
          <p:nvPr>
            <p:ph type="body" sz="quarter" idx="22"/>
          </p:nvPr>
        </p:nvSpPr>
        <p:spPr>
          <a:xfrm>
            <a:off x="494072" y="839779"/>
            <a:ext cx="3779733" cy="182880"/>
          </a:xfrm>
        </p:spPr>
        <p:txBody>
          <a:bodyPr/>
          <a:lstStyle/>
          <a:p>
            <a:pPr marL="0" marR="0">
              <a:spcBef>
                <a:spcPts val="0"/>
              </a:spcBef>
              <a:spcAft>
                <a:spcPts val="0"/>
              </a:spcAft>
            </a:pPr>
            <a:r>
              <a:rPr lang="en-US" sz="900" dirty="0">
                <a:solidFill>
                  <a:srgbClr val="000000"/>
                </a:solidFill>
                <a:ea typeface="Yu Mincho" panose="02020400000000000000" pitchFamily="18" charset="-128"/>
                <a:cs typeface="Times New Roman" panose="02020603050405020304" pitchFamily="18" charset="0"/>
              </a:rPr>
              <a:t>No Change in Policy Stance</a:t>
            </a:r>
            <a:endParaRPr lang="en-US" sz="900" dirty="0">
              <a:effectLst/>
              <a:ea typeface="Times New Roman" panose="02020603050405020304" pitchFamily="18" charset="0"/>
            </a:endParaRPr>
          </a:p>
        </p:txBody>
      </p:sp>
      <p:sp>
        <p:nvSpPr>
          <p:cNvPr id="10" name="Text Placeholder 9">
            <a:extLst>
              <a:ext uri="{FF2B5EF4-FFF2-40B4-BE49-F238E27FC236}">
                <a16:creationId xmlns:a16="http://schemas.microsoft.com/office/drawing/2014/main" id="{9A29929C-A870-4112-BB14-4A27420EC708}"/>
              </a:ext>
            </a:extLst>
          </p:cNvPr>
          <p:cNvSpPr>
            <a:spLocks noGrp="1"/>
          </p:cNvSpPr>
          <p:nvPr>
            <p:ph type="body" sz="quarter" idx="28"/>
          </p:nvPr>
        </p:nvSpPr>
        <p:spPr>
          <a:xfrm>
            <a:off x="4559779" y="831933"/>
            <a:ext cx="4054744" cy="178384"/>
          </a:xfrm>
        </p:spPr>
        <p:txBody>
          <a:bodyPr/>
          <a:lstStyle/>
          <a:p>
            <a:r>
              <a:rPr lang="en-US" sz="900" dirty="0"/>
              <a:t>Small Likelihood of Another Rate Hike</a:t>
            </a:r>
          </a:p>
        </p:txBody>
      </p:sp>
      <p:sp>
        <p:nvSpPr>
          <p:cNvPr id="11" name="Content Placeholder 10">
            <a:extLst>
              <a:ext uri="{FF2B5EF4-FFF2-40B4-BE49-F238E27FC236}">
                <a16:creationId xmlns:a16="http://schemas.microsoft.com/office/drawing/2014/main" id="{85BA3F82-F699-4519-B029-593ED6E7E859}"/>
              </a:ext>
            </a:extLst>
          </p:cNvPr>
          <p:cNvSpPr>
            <a:spLocks noGrp="1"/>
          </p:cNvSpPr>
          <p:nvPr>
            <p:ph sz="quarter" idx="29"/>
          </p:nvPr>
        </p:nvSpPr>
        <p:spPr>
          <a:xfrm>
            <a:off x="494072" y="1147249"/>
            <a:ext cx="3817845" cy="5002620"/>
          </a:xfrm>
        </p:spPr>
        <p:txBody>
          <a:bodyPr/>
          <a:lstStyle/>
          <a:p>
            <a:pPr marL="342900" marR="0" lvl="0" indent="-342900">
              <a:spcBef>
                <a:spcPts val="0"/>
              </a:spcBef>
              <a:spcAft>
                <a:spcPts val="600"/>
              </a:spcAft>
              <a:buFont typeface="Wingdings 2" panose="05020102010507070707" pitchFamily="18" charset="2"/>
              <a:buChar char=""/>
              <a:tabLst>
                <a:tab pos="457200" algn="l"/>
              </a:tabLst>
            </a:pPr>
            <a:r>
              <a:rPr lang="en-US" kern="1200" dirty="0">
                <a:solidFill>
                  <a:srgbClr val="3C4043"/>
                </a:solidFill>
                <a:effectLst/>
                <a:ea typeface="Yu Mincho" panose="02020400000000000000" pitchFamily="18" charset="-128"/>
                <a:cs typeface="Times New Roman" panose="02020603050405020304" pitchFamily="18" charset="0"/>
              </a:rPr>
              <a:t>At the Federal Open Market Committee (FOMC) meeting held on October 31 and November 1, the Federal Reserve Board (the “Fed”) unanimously decided to keep the federal funds rate target range unchanged at 5.25% to 5.50%. This marks the second consecutive meeting since the Fed raised interest rates by 0.25 percentage points in July of this year. The Fed also indicated it would continue its quantitative tightening policy, which is a steady reduction in its asset holdings. </a:t>
            </a:r>
            <a:endParaRPr lang="en-US" dirty="0">
              <a:effectLst/>
              <a:ea typeface="Yu Mincho" panose="02020400000000000000" pitchFamily="18" charset="-128"/>
              <a:cs typeface="Times New Roman" panose="02020603050405020304" pitchFamily="18" charset="0"/>
            </a:endParaRPr>
          </a:p>
          <a:p>
            <a:pPr marL="342900" marR="0" lvl="0" indent="-342900">
              <a:spcBef>
                <a:spcPts val="0"/>
              </a:spcBef>
              <a:spcAft>
                <a:spcPts val="600"/>
              </a:spcAft>
              <a:buFont typeface="Wingdings 2" panose="05020102010507070707" pitchFamily="18" charset="2"/>
              <a:buChar char=""/>
              <a:tabLst>
                <a:tab pos="457200" algn="l"/>
              </a:tabLst>
            </a:pPr>
            <a:r>
              <a:rPr lang="en-US" kern="1200" dirty="0">
                <a:solidFill>
                  <a:srgbClr val="3C4043"/>
                </a:solidFill>
                <a:effectLst/>
                <a:ea typeface="Yu Mincho" panose="02020400000000000000" pitchFamily="18" charset="-128"/>
                <a:cs typeface="Times New Roman" panose="02020603050405020304" pitchFamily="18" charset="0"/>
              </a:rPr>
              <a:t>The policy remains unchanged, as expected. In a speech in New York City last month, Fed Chair Jerome Powell weighed in with his opinion that rising market interest rates would have the effect of tightening monetary policy, suggesting that the Fed should maintain the current high level rather than forcefully pushing through with another last-ditch hike in interest rates.</a:t>
            </a:r>
            <a:endParaRPr lang="en-US" dirty="0">
              <a:effectLst/>
              <a:ea typeface="Yu Mincho" panose="02020400000000000000" pitchFamily="18" charset="-128"/>
              <a:cs typeface="Times New Roman" panose="02020603050405020304" pitchFamily="18" charset="0"/>
            </a:endParaRPr>
          </a:p>
          <a:p>
            <a:pPr marL="342900" marR="0" lvl="0" indent="-342900">
              <a:spcBef>
                <a:spcPts val="0"/>
              </a:spcBef>
              <a:spcAft>
                <a:spcPts val="600"/>
              </a:spcAft>
              <a:buFont typeface="Wingdings 2" panose="05020102010507070707" pitchFamily="18" charset="2"/>
              <a:buChar char=""/>
              <a:tabLst>
                <a:tab pos="457200" algn="l"/>
              </a:tabLst>
            </a:pPr>
            <a:r>
              <a:rPr lang="en-US" kern="1200" dirty="0">
                <a:solidFill>
                  <a:srgbClr val="3C4043"/>
                </a:solidFill>
                <a:effectLst/>
                <a:ea typeface="Yu Mincho" panose="02020400000000000000" pitchFamily="18" charset="-128"/>
                <a:cs typeface="Times New Roman" panose="02020603050405020304" pitchFamily="18" charset="0"/>
              </a:rPr>
              <a:t>The beginning of the FOMC statement regarding the current economic assessment stated, in part, that “[r]ecent indicators suggest that economic activity expanded at a strong pace in the July-September quarter of this year.” The wording has changed slightly from the previous assessment in September, in which the economy was evaluated as having “expanded at a strong pace in the third quarter.” However, there is no change in the fact that both evaluations are positive.</a:t>
            </a:r>
          </a:p>
          <a:p>
            <a:pPr marL="342900" marR="0" lvl="0" indent="-342900">
              <a:lnSpc>
                <a:spcPct val="106000"/>
              </a:lnSpc>
              <a:spcBef>
                <a:spcPts val="0"/>
              </a:spcBef>
              <a:spcAft>
                <a:spcPts val="800"/>
              </a:spcAft>
              <a:buFont typeface="Wingdings 2" panose="05020102010507070707" pitchFamily="18" charset="2"/>
              <a:buChar char=""/>
              <a:tabLst>
                <a:tab pos="457200" algn="l"/>
              </a:tabLst>
            </a:pPr>
            <a:r>
              <a:rPr lang="en-US" kern="1200" dirty="0">
                <a:solidFill>
                  <a:srgbClr val="3C4043"/>
                </a:solidFill>
                <a:effectLst/>
                <a:ea typeface="Yu Mincho" panose="02020400000000000000" pitchFamily="18" charset="-128"/>
                <a:cs typeface="Times New Roman" panose="02020603050405020304" pitchFamily="18" charset="0"/>
              </a:rPr>
              <a:t>In addition, this slight modulation in the economic assessment suggests that behind the scenes there is a belief that although business activities were solid if limited to the July-September period, the economy in the near future has become uncertain.</a:t>
            </a:r>
            <a:endParaRPr lang="en-US" dirty="0">
              <a:solidFill>
                <a:srgbClr val="000000"/>
              </a:solidFill>
              <a:ea typeface="Yu Mincho" panose="02020400000000000000" pitchFamily="18" charset="-128"/>
              <a:cs typeface="Arial" panose="020B0604020202020204" pitchFamily="34" charset="0"/>
            </a:endParaRPr>
          </a:p>
        </p:txBody>
      </p:sp>
      <p:sp>
        <p:nvSpPr>
          <p:cNvPr id="9" name="Content Placeholder 10">
            <a:extLst>
              <a:ext uri="{FF2B5EF4-FFF2-40B4-BE49-F238E27FC236}">
                <a16:creationId xmlns:a16="http://schemas.microsoft.com/office/drawing/2014/main" id="{0A90CB6F-C892-4B31-A55D-45BF1DDDF0BA}"/>
              </a:ext>
            </a:extLst>
          </p:cNvPr>
          <p:cNvSpPr txBox="1">
            <a:spLocks/>
          </p:cNvSpPr>
          <p:nvPr/>
        </p:nvSpPr>
        <p:spPr>
          <a:xfrm>
            <a:off x="4709159" y="1028559"/>
            <a:ext cx="3972629" cy="5143638"/>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lnSpc>
                <a:spcPct val="106000"/>
              </a:lnSpc>
              <a:spcBef>
                <a:spcPts val="0"/>
              </a:spcBef>
              <a:spcAft>
                <a:spcPts val="250"/>
              </a:spcAft>
              <a:buFont typeface="Wingdings 2" panose="05020102010507070707" pitchFamily="18" charset="2"/>
              <a:buChar char=""/>
              <a:tabLst>
                <a:tab pos="457200" algn="l"/>
              </a:tabLst>
            </a:pPr>
            <a:r>
              <a:rPr lang="en-US" dirty="0">
                <a:solidFill>
                  <a:srgbClr val="3C4043"/>
                </a:solidFill>
                <a:ea typeface="Yu Mincho" panose="02020400000000000000" pitchFamily="18" charset="-128"/>
                <a:cs typeface="Times New Roman" panose="02020603050405020304" pitchFamily="18" charset="0"/>
              </a:rPr>
              <a:t>Among the effects of past tightening policies, the Fed statement noted that “[t]ighter financial and credit conditions for households and businesses are likely to weigh on economic activity, hiring and inflation.” While the Fed highlights the positive development of the economy in the third quarter of this year, it is also striking a balance by urging caution regarding the suppressive effect on the economy caused by rising market interest rates. </a:t>
            </a:r>
          </a:p>
          <a:p>
            <a:pPr marL="342900" indent="-342900">
              <a:lnSpc>
                <a:spcPct val="106000"/>
              </a:lnSpc>
              <a:spcBef>
                <a:spcPts val="0"/>
              </a:spcBef>
              <a:spcAft>
                <a:spcPts val="250"/>
              </a:spcAft>
              <a:buFont typeface="Wingdings 2" panose="05020102010507070707" pitchFamily="18" charset="2"/>
              <a:buChar char=""/>
              <a:tabLst>
                <a:tab pos="457200" algn="l"/>
              </a:tabLst>
            </a:pPr>
            <a:r>
              <a:rPr lang="en-US" dirty="0">
                <a:solidFill>
                  <a:srgbClr val="3C4043"/>
                </a:solidFill>
                <a:ea typeface="Yu Mincho" panose="02020400000000000000" pitchFamily="18" charset="-128"/>
                <a:cs typeface="Times New Roman" panose="02020603050405020304" pitchFamily="18" charset="0"/>
              </a:rPr>
              <a:t>Moreover, the Fed is maintaining its awareness of upside risks of inflation as seen in its assertion that “[t]he Committee remains highly attentive to inflation risks.” At the post-meeting press conference, Chair Powell stated that “we have a long way to go to reach 2%”, referring to inflation. </a:t>
            </a:r>
          </a:p>
          <a:p>
            <a:pPr marL="342900" indent="-342900">
              <a:lnSpc>
                <a:spcPct val="106000"/>
              </a:lnSpc>
              <a:spcBef>
                <a:spcPts val="0"/>
              </a:spcBef>
              <a:spcAft>
                <a:spcPts val="250"/>
              </a:spcAft>
              <a:buFont typeface="Wingdings 2" panose="05020102010507070707" pitchFamily="18" charset="2"/>
              <a:buChar char=""/>
              <a:tabLst>
                <a:tab pos="457200" algn="l"/>
              </a:tabLst>
            </a:pPr>
            <a:r>
              <a:rPr lang="en-US" dirty="0">
                <a:solidFill>
                  <a:srgbClr val="3C4043"/>
                </a:solidFill>
                <a:ea typeface="Yu Mincho" panose="02020400000000000000" pitchFamily="18" charset="-128"/>
                <a:cs typeface="Times New Roman" panose="02020603050405020304" pitchFamily="18" charset="0"/>
              </a:rPr>
              <a:t>The Fed is placing greater emphasis on determining whether overall changes in financial markets, combined with the cumulative effect of past tightening policies, will depress economic demand and inflation. What is being put in place has become increasingly clear.</a:t>
            </a:r>
          </a:p>
          <a:p>
            <a:pPr marL="342900" indent="-342900">
              <a:lnSpc>
                <a:spcPct val="106000"/>
              </a:lnSpc>
              <a:spcBef>
                <a:spcPts val="0"/>
              </a:spcBef>
              <a:spcAft>
                <a:spcPts val="250"/>
              </a:spcAft>
              <a:buFont typeface="Wingdings 2" panose="05020102010507070707" pitchFamily="18" charset="2"/>
              <a:buChar char=""/>
              <a:tabLst>
                <a:tab pos="457200" algn="l"/>
              </a:tabLst>
            </a:pPr>
            <a:r>
              <a:rPr lang="en-US" dirty="0">
                <a:solidFill>
                  <a:srgbClr val="3C4043"/>
                </a:solidFill>
                <a:ea typeface="Yu Mincho" panose="02020400000000000000" pitchFamily="18" charset="-128"/>
                <a:cs typeface="Times New Roman" panose="02020603050405020304" pitchFamily="18" charset="0"/>
              </a:rPr>
              <a:t>We believe that the possibility of another interest-rate hike has decreased sufficiently. Even if some economic indicators emerge from October to December of this year that are stronger than the market’s expectations, the possibility of another rate hike will remain low unless inflation indicators steadily rise again.</a:t>
            </a:r>
          </a:p>
          <a:p>
            <a:pPr marL="342900" indent="-342900">
              <a:lnSpc>
                <a:spcPct val="106000"/>
              </a:lnSpc>
              <a:spcBef>
                <a:spcPts val="0"/>
              </a:spcBef>
              <a:spcAft>
                <a:spcPts val="250"/>
              </a:spcAft>
              <a:buFont typeface="Wingdings 2" panose="05020102010507070707" pitchFamily="18" charset="2"/>
              <a:buChar char=""/>
              <a:tabLst>
                <a:tab pos="457200" algn="l"/>
              </a:tabLst>
            </a:pPr>
            <a:r>
              <a:rPr lang="en-US" dirty="0">
                <a:solidFill>
                  <a:srgbClr val="3C4043"/>
                </a:solidFill>
                <a:ea typeface="Yu Mincho" panose="02020400000000000000" pitchFamily="18" charset="-128"/>
                <a:cs typeface="Times New Roman" panose="02020603050405020304" pitchFamily="18" charset="0"/>
              </a:rPr>
              <a:t>How long the policy of maintaining high interest rates continues will largely depend on future market reactions. If market interest rates continue to rise, stock prices fall, and the dollar appreciates further, the tightening effect will be seen to increase throughout the market environment, and the period in which policy interest rates remain at an elevated level will gradually become shorter.</a:t>
            </a:r>
          </a:p>
        </p:txBody>
      </p:sp>
      <p:sp>
        <p:nvSpPr>
          <p:cNvPr id="2" name="Rectangle 1">
            <a:extLst>
              <a:ext uri="{FF2B5EF4-FFF2-40B4-BE49-F238E27FC236}">
                <a16:creationId xmlns:a16="http://schemas.microsoft.com/office/drawing/2014/main" id="{5DEED13D-00CD-4A5E-A76B-40114B3069D4}"/>
              </a:ext>
            </a:extLst>
          </p:cNvPr>
          <p:cNvSpPr>
            <a:spLocks noChangeArrowheads="1"/>
          </p:cNvSpPr>
          <p:nvPr/>
        </p:nvSpPr>
        <p:spPr bwMode="auto">
          <a:xfrm>
            <a:off x="0" y="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7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SMBC </a:t>
            </a:r>
            <a:r>
              <a:rPr lang="en-US" altLang="ja-JP" dirty="0"/>
              <a:t>Economy and Rates Forecast</a:t>
            </a:r>
            <a:endParaRPr lang="en-US" dirty="0"/>
          </a:p>
        </p:txBody>
      </p:sp>
      <p:graphicFrame>
        <p:nvGraphicFramePr>
          <p:cNvPr id="6" name="Table 7">
            <a:extLst>
              <a:ext uri="{FF2B5EF4-FFF2-40B4-BE49-F238E27FC236}">
                <a16:creationId xmlns:a16="http://schemas.microsoft.com/office/drawing/2014/main" id="{A2122821-B212-439E-994C-71B2D7C5B289}"/>
              </a:ext>
            </a:extLst>
          </p:cNvPr>
          <p:cNvGraphicFramePr>
            <a:graphicFrameLocks noGrp="1"/>
          </p:cNvGraphicFramePr>
          <p:nvPr/>
        </p:nvGraphicFramePr>
        <p:xfrm>
          <a:off x="512848" y="3757202"/>
          <a:ext cx="8132463" cy="2442947"/>
        </p:xfrm>
        <a:graphic>
          <a:graphicData uri="http://schemas.openxmlformats.org/drawingml/2006/table">
            <a:tbl>
              <a:tblPr/>
              <a:tblGrid>
                <a:gridCol w="602608">
                  <a:extLst>
                    <a:ext uri="{9D8B030D-6E8A-4147-A177-3AD203B41FA5}">
                      <a16:colId xmlns:a16="http://schemas.microsoft.com/office/drawing/2014/main" val="20000"/>
                    </a:ext>
                  </a:extLst>
                </a:gridCol>
                <a:gridCol w="837949">
                  <a:extLst>
                    <a:ext uri="{9D8B030D-6E8A-4147-A177-3AD203B41FA5}">
                      <a16:colId xmlns:a16="http://schemas.microsoft.com/office/drawing/2014/main" val="20001"/>
                    </a:ext>
                  </a:extLst>
                </a:gridCol>
                <a:gridCol w="469404">
                  <a:extLst>
                    <a:ext uri="{9D8B030D-6E8A-4147-A177-3AD203B41FA5}">
                      <a16:colId xmlns:a16="http://schemas.microsoft.com/office/drawing/2014/main" val="20002"/>
                    </a:ext>
                  </a:extLst>
                </a:gridCol>
                <a:gridCol w="565682">
                  <a:extLst>
                    <a:ext uri="{9D8B030D-6E8A-4147-A177-3AD203B41FA5}">
                      <a16:colId xmlns:a16="http://schemas.microsoft.com/office/drawing/2014/main" val="20003"/>
                    </a:ext>
                  </a:extLst>
                </a:gridCol>
                <a:gridCol w="565682">
                  <a:extLst>
                    <a:ext uri="{9D8B030D-6E8A-4147-A177-3AD203B41FA5}">
                      <a16:colId xmlns:a16="http://schemas.microsoft.com/office/drawing/2014/main" val="20004"/>
                    </a:ext>
                  </a:extLst>
                </a:gridCol>
                <a:gridCol w="565682">
                  <a:extLst>
                    <a:ext uri="{9D8B030D-6E8A-4147-A177-3AD203B41FA5}">
                      <a16:colId xmlns:a16="http://schemas.microsoft.com/office/drawing/2014/main" val="20005"/>
                    </a:ext>
                  </a:extLst>
                </a:gridCol>
                <a:gridCol w="565682">
                  <a:extLst>
                    <a:ext uri="{9D8B030D-6E8A-4147-A177-3AD203B41FA5}">
                      <a16:colId xmlns:a16="http://schemas.microsoft.com/office/drawing/2014/main" val="20006"/>
                    </a:ext>
                  </a:extLst>
                </a:gridCol>
                <a:gridCol w="565682">
                  <a:extLst>
                    <a:ext uri="{9D8B030D-6E8A-4147-A177-3AD203B41FA5}">
                      <a16:colId xmlns:a16="http://schemas.microsoft.com/office/drawing/2014/main" val="20007"/>
                    </a:ext>
                  </a:extLst>
                </a:gridCol>
                <a:gridCol w="565682">
                  <a:extLst>
                    <a:ext uri="{9D8B030D-6E8A-4147-A177-3AD203B41FA5}">
                      <a16:colId xmlns:a16="http://schemas.microsoft.com/office/drawing/2014/main" val="20008"/>
                    </a:ext>
                  </a:extLst>
                </a:gridCol>
                <a:gridCol w="566201">
                  <a:extLst>
                    <a:ext uri="{9D8B030D-6E8A-4147-A177-3AD203B41FA5}">
                      <a16:colId xmlns:a16="http://schemas.microsoft.com/office/drawing/2014/main" val="20009"/>
                    </a:ext>
                  </a:extLst>
                </a:gridCol>
                <a:gridCol w="565163">
                  <a:extLst>
                    <a:ext uri="{9D8B030D-6E8A-4147-A177-3AD203B41FA5}">
                      <a16:colId xmlns:a16="http://schemas.microsoft.com/office/drawing/2014/main" val="20010"/>
                    </a:ext>
                  </a:extLst>
                </a:gridCol>
                <a:gridCol w="565682">
                  <a:extLst>
                    <a:ext uri="{9D8B030D-6E8A-4147-A177-3AD203B41FA5}">
                      <a16:colId xmlns:a16="http://schemas.microsoft.com/office/drawing/2014/main" val="20011"/>
                    </a:ext>
                  </a:extLst>
                </a:gridCol>
                <a:gridCol w="565682">
                  <a:extLst>
                    <a:ext uri="{9D8B030D-6E8A-4147-A177-3AD203B41FA5}">
                      <a16:colId xmlns:a16="http://schemas.microsoft.com/office/drawing/2014/main" val="20012"/>
                    </a:ext>
                  </a:extLst>
                </a:gridCol>
                <a:gridCol w="565682">
                  <a:extLst>
                    <a:ext uri="{9D8B030D-6E8A-4147-A177-3AD203B41FA5}">
                      <a16:colId xmlns:a16="http://schemas.microsoft.com/office/drawing/2014/main" val="20013"/>
                    </a:ext>
                  </a:extLst>
                </a:gridCol>
              </a:tblGrid>
              <a:tr h="182386">
                <a:tc rowSpan="2" gridSpan="2">
                  <a:txBody>
                    <a:bodyPr/>
                    <a:lstStyle/>
                    <a:p>
                      <a:pPr algn="ctr" fontAlgn="ctr"/>
                      <a:r>
                        <a:rPr lang="en-US" sz="800" b="1" i="0" u="none" strike="noStrike" dirty="0">
                          <a:solidFill>
                            <a:srgbClr val="FFFFFF"/>
                          </a:solidFill>
                          <a:effectLst/>
                          <a:latin typeface="Arial"/>
                        </a:rPr>
                        <a:t>Rates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126649">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379948">
                <a:tc rowSpan="3">
                  <a:txBody>
                    <a:bodyPr/>
                    <a:lstStyle/>
                    <a:p>
                      <a:pPr algn="ctr" fontAlgn="ctr"/>
                      <a:r>
                        <a:rPr lang="en-US" sz="800" b="1" i="0" u="none" strike="noStrike" dirty="0">
                          <a:solidFill>
                            <a:srgbClr val="FFFFFF"/>
                          </a:solidFill>
                          <a:effectLst/>
                          <a:latin typeface="Arial"/>
                        </a:rPr>
                        <a:t>U.S.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FF</a:t>
                      </a:r>
                      <a:r>
                        <a:rPr lang="en-US" sz="700" b="1" i="0" u="none" strike="noStrike" baseline="0" dirty="0">
                          <a:solidFill>
                            <a:srgbClr val="000000"/>
                          </a:solidFill>
                          <a:effectLst/>
                          <a:latin typeface="Arial"/>
                        </a:rPr>
                        <a:t> target range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3.43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4.03</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3.43</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3.87</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3.47</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3.87</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43536">
                <a:tc rowSpan="4">
                  <a:txBody>
                    <a:bodyPr/>
                    <a:lstStyle/>
                    <a:p>
                      <a:pPr algn="ctr" fontAlgn="ctr"/>
                      <a:r>
                        <a:rPr lang="en-US" sz="800" b="1" i="0" u="none" strike="noStrike" dirty="0">
                          <a:solidFill>
                            <a:srgbClr val="FFFFFF"/>
                          </a:solidFill>
                          <a:effectLst/>
                          <a:latin typeface="Arial"/>
                        </a:rPr>
                        <a:t>Germany</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ECB</a:t>
                      </a:r>
                      <a:r>
                        <a:rPr lang="ja-JP" altLang="en-US" sz="700" b="1" i="0" u="none" strike="noStrike" baseline="0" dirty="0">
                          <a:solidFill>
                            <a:srgbClr val="000000"/>
                          </a:solidFill>
                          <a:effectLst/>
                          <a:latin typeface="Arial"/>
                        </a:rPr>
                        <a:t> </a:t>
                      </a:r>
                      <a:r>
                        <a:rPr lang="en-US" altLang="ja-JP" sz="700" b="1" i="0" u="none" strike="noStrike" baseline="0" dirty="0">
                          <a:solidFill>
                            <a:srgbClr val="000000"/>
                          </a:solidFill>
                          <a:effectLst/>
                          <a:latin typeface="Arial"/>
                        </a:rPr>
                        <a:t>refi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ECB depo</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4"/>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Schatz</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2.68</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a:t>
                      </a:r>
                      <a:r>
                        <a:rPr lang="en-US" sz="700" b="1" i="0" u="none" strike="noStrike" baseline="0" dirty="0">
                          <a:solidFill>
                            <a:srgbClr val="000000"/>
                          </a:solidFill>
                          <a:effectLst/>
                          <a:latin typeface="Arial"/>
                        </a:rPr>
                        <a:t>yr Bunds</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2.29</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43536">
                <a:tc rowSpan="3">
                  <a:txBody>
                    <a:bodyPr/>
                    <a:lstStyle/>
                    <a:p>
                      <a:pPr algn="ctr" fontAlgn="ctr"/>
                      <a:r>
                        <a:rPr lang="en-US" sz="800" b="1" i="0" u="none" strike="noStrike" dirty="0">
                          <a:solidFill>
                            <a:srgbClr val="FFFFFF"/>
                          </a:solidFill>
                          <a:effectLst/>
                          <a:latin typeface="Arial"/>
                        </a:rPr>
                        <a:t>Japan</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IOER</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-0.06</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0.20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0.35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0.42</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143536">
                <a:tc rowSpan="3">
                  <a:txBody>
                    <a:bodyPr/>
                    <a:lstStyle/>
                    <a:p>
                      <a:pPr algn="ctr" fontAlgn="ctr"/>
                      <a:r>
                        <a:rPr lang="en-US" sz="800" b="1" i="0" u="none" strike="noStrike" dirty="0">
                          <a:solidFill>
                            <a:srgbClr val="FFFFFF"/>
                          </a:solidFill>
                          <a:effectLst/>
                          <a:latin typeface="Arial"/>
                        </a:rPr>
                        <a:t>China</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Policy</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2.39</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2.41</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2.11</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2.26</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2.27</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2.39</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2.27</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2.67</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2.72</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2.62</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graphicFrame>
        <p:nvGraphicFramePr>
          <p:cNvPr id="7" name="Table 8">
            <a:extLst>
              <a:ext uri="{FF2B5EF4-FFF2-40B4-BE49-F238E27FC236}">
                <a16:creationId xmlns:a16="http://schemas.microsoft.com/office/drawing/2014/main" id="{58D397F6-2906-447A-953D-71749218E707}"/>
              </a:ext>
            </a:extLst>
          </p:cNvPr>
          <p:cNvGraphicFramePr>
            <a:graphicFrameLocks noGrp="1"/>
          </p:cNvGraphicFramePr>
          <p:nvPr/>
        </p:nvGraphicFramePr>
        <p:xfrm>
          <a:off x="499696" y="1056926"/>
          <a:ext cx="8132468" cy="2472258"/>
        </p:xfrm>
        <a:graphic>
          <a:graphicData uri="http://schemas.openxmlformats.org/drawingml/2006/table">
            <a:tbl>
              <a:tblPr/>
              <a:tblGrid>
                <a:gridCol w="532485">
                  <a:extLst>
                    <a:ext uri="{9D8B030D-6E8A-4147-A177-3AD203B41FA5}">
                      <a16:colId xmlns:a16="http://schemas.microsoft.com/office/drawing/2014/main" val="20000"/>
                    </a:ext>
                  </a:extLst>
                </a:gridCol>
                <a:gridCol w="916203">
                  <a:extLst>
                    <a:ext uri="{9D8B030D-6E8A-4147-A177-3AD203B41FA5}">
                      <a16:colId xmlns:a16="http://schemas.microsoft.com/office/drawing/2014/main" val="20001"/>
                    </a:ext>
                  </a:extLst>
                </a:gridCol>
                <a:gridCol w="464276">
                  <a:extLst>
                    <a:ext uri="{9D8B030D-6E8A-4147-A177-3AD203B41FA5}">
                      <a16:colId xmlns:a16="http://schemas.microsoft.com/office/drawing/2014/main" val="20002"/>
                    </a:ext>
                  </a:extLst>
                </a:gridCol>
                <a:gridCol w="468324">
                  <a:extLst>
                    <a:ext uri="{9D8B030D-6E8A-4147-A177-3AD203B41FA5}">
                      <a16:colId xmlns:a16="http://schemas.microsoft.com/office/drawing/2014/main" val="20003"/>
                    </a:ext>
                  </a:extLst>
                </a:gridCol>
                <a:gridCol w="468324">
                  <a:extLst>
                    <a:ext uri="{9D8B030D-6E8A-4147-A177-3AD203B41FA5}">
                      <a16:colId xmlns:a16="http://schemas.microsoft.com/office/drawing/2014/main" val="20004"/>
                    </a:ext>
                  </a:extLst>
                </a:gridCol>
                <a:gridCol w="468324">
                  <a:extLst>
                    <a:ext uri="{9D8B030D-6E8A-4147-A177-3AD203B41FA5}">
                      <a16:colId xmlns:a16="http://schemas.microsoft.com/office/drawing/2014/main" val="20005"/>
                    </a:ext>
                  </a:extLst>
                </a:gridCol>
                <a:gridCol w="468324">
                  <a:extLst>
                    <a:ext uri="{9D8B030D-6E8A-4147-A177-3AD203B41FA5}">
                      <a16:colId xmlns:a16="http://schemas.microsoft.com/office/drawing/2014/main" val="20006"/>
                    </a:ext>
                  </a:extLst>
                </a:gridCol>
                <a:gridCol w="468324">
                  <a:extLst>
                    <a:ext uri="{9D8B030D-6E8A-4147-A177-3AD203B41FA5}">
                      <a16:colId xmlns:a16="http://schemas.microsoft.com/office/drawing/2014/main" val="20007"/>
                    </a:ext>
                  </a:extLst>
                </a:gridCol>
                <a:gridCol w="468324">
                  <a:extLst>
                    <a:ext uri="{9D8B030D-6E8A-4147-A177-3AD203B41FA5}">
                      <a16:colId xmlns:a16="http://schemas.microsoft.com/office/drawing/2014/main" val="20008"/>
                    </a:ext>
                  </a:extLst>
                </a:gridCol>
                <a:gridCol w="468324">
                  <a:extLst>
                    <a:ext uri="{9D8B030D-6E8A-4147-A177-3AD203B41FA5}">
                      <a16:colId xmlns:a16="http://schemas.microsoft.com/office/drawing/2014/main" val="20009"/>
                    </a:ext>
                  </a:extLst>
                </a:gridCol>
                <a:gridCol w="468324">
                  <a:extLst>
                    <a:ext uri="{9D8B030D-6E8A-4147-A177-3AD203B41FA5}">
                      <a16:colId xmlns:a16="http://schemas.microsoft.com/office/drawing/2014/main" val="20010"/>
                    </a:ext>
                  </a:extLst>
                </a:gridCol>
                <a:gridCol w="468324">
                  <a:extLst>
                    <a:ext uri="{9D8B030D-6E8A-4147-A177-3AD203B41FA5}">
                      <a16:colId xmlns:a16="http://schemas.microsoft.com/office/drawing/2014/main" val="20011"/>
                    </a:ext>
                  </a:extLst>
                </a:gridCol>
                <a:gridCol w="468324">
                  <a:extLst>
                    <a:ext uri="{9D8B030D-6E8A-4147-A177-3AD203B41FA5}">
                      <a16:colId xmlns:a16="http://schemas.microsoft.com/office/drawing/2014/main" val="20012"/>
                    </a:ext>
                  </a:extLst>
                </a:gridCol>
                <a:gridCol w="384066">
                  <a:extLst>
                    <a:ext uri="{9D8B030D-6E8A-4147-A177-3AD203B41FA5}">
                      <a16:colId xmlns:a16="http://schemas.microsoft.com/office/drawing/2014/main" val="20013"/>
                    </a:ext>
                  </a:extLst>
                </a:gridCol>
                <a:gridCol w="384066">
                  <a:extLst>
                    <a:ext uri="{9D8B030D-6E8A-4147-A177-3AD203B41FA5}">
                      <a16:colId xmlns:a16="http://schemas.microsoft.com/office/drawing/2014/main" val="20014"/>
                    </a:ext>
                  </a:extLst>
                </a:gridCol>
                <a:gridCol w="384066">
                  <a:extLst>
                    <a:ext uri="{9D8B030D-6E8A-4147-A177-3AD203B41FA5}">
                      <a16:colId xmlns:a16="http://schemas.microsoft.com/office/drawing/2014/main" val="20015"/>
                    </a:ext>
                  </a:extLst>
                </a:gridCol>
                <a:gridCol w="384066">
                  <a:extLst>
                    <a:ext uri="{9D8B030D-6E8A-4147-A177-3AD203B41FA5}">
                      <a16:colId xmlns:a16="http://schemas.microsoft.com/office/drawing/2014/main" val="20016"/>
                    </a:ext>
                  </a:extLst>
                </a:gridCol>
              </a:tblGrid>
              <a:tr h="180147">
                <a:tc rowSpan="2" gridSpan="2">
                  <a:txBody>
                    <a:bodyPr/>
                    <a:lstStyle/>
                    <a:p>
                      <a:pPr algn="ctr" fontAlgn="ctr"/>
                      <a:r>
                        <a:rPr lang="en-US" sz="800" b="0" i="0" u="none" strike="noStrike" dirty="0">
                          <a:solidFill>
                            <a:srgbClr val="000000"/>
                          </a:solidFill>
                          <a:effectLst/>
                          <a:latin typeface="Arial"/>
                        </a:rPr>
                        <a:t> </a:t>
                      </a:r>
                    </a:p>
                  </a:txBody>
                  <a:tcPr marL="16881" marR="16881"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gridSpan="3">
                  <a:txBody>
                    <a:bodyPr/>
                    <a:lstStyle/>
                    <a:p>
                      <a:pPr algn="ctr" fontAlgn="ctr"/>
                      <a:r>
                        <a:rPr lang="en-US" sz="800" b="1" i="0" u="none" strike="noStrike" dirty="0">
                          <a:solidFill>
                            <a:srgbClr val="FFFFFF"/>
                          </a:solidFill>
                          <a:effectLst/>
                          <a:latin typeface="Arial"/>
                        </a:rPr>
                        <a:t>2022</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2023</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10727">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72248">
                <a:tc rowSpan="3">
                  <a:txBody>
                    <a:bodyPr/>
                    <a:lstStyle/>
                    <a:p>
                      <a:pPr algn="ctr" fontAlgn="ctr"/>
                      <a:r>
                        <a:rPr lang="en-US" sz="800" b="1" i="0" u="none" strike="noStrike" dirty="0">
                          <a:solidFill>
                            <a:srgbClr val="FFFFFF"/>
                          </a:solidFill>
                          <a:effectLst/>
                          <a:latin typeface="Arial"/>
                        </a:rPr>
                        <a:t>U.S.</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Arial"/>
                        </a:rPr>
                        <a:t>2.7</a:t>
                      </a:r>
                      <a:endParaRPr lang="en-US" sz="900" b="0" i="0" u="none" strike="noStrike" dirty="0">
                        <a:solidFill>
                          <a:srgbClr val="000000"/>
                        </a:solidFill>
                        <a:effectLst/>
                        <a:latin typeface="Arial"/>
                      </a:endParaRP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5.9</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72248">
                <a:tc rowSpan="3">
                  <a:txBody>
                    <a:bodyPr/>
                    <a:lstStyle/>
                    <a:p>
                      <a:pPr algn="ctr" fontAlgn="ctr"/>
                      <a:r>
                        <a:rPr lang="en-US" altLang="ja-JP" sz="800" b="1" i="0" u="none" strike="noStrike" dirty="0">
                          <a:solidFill>
                            <a:srgbClr val="FFFFFF"/>
                          </a:solidFill>
                          <a:effectLst/>
                          <a:latin typeface="Arial"/>
                        </a:rPr>
                        <a:t>Euro</a:t>
                      </a:r>
                      <a:r>
                        <a:rPr lang="en-US" altLang="ja-JP" sz="800" b="1" i="0" u="none" strike="noStrike" baseline="0" dirty="0">
                          <a:solidFill>
                            <a:srgbClr val="FFFFFF"/>
                          </a:solidFill>
                          <a:effectLst/>
                          <a:latin typeface="Arial"/>
                        </a:rPr>
                        <a:t> area</a:t>
                      </a:r>
                      <a:endParaRPr lang="en-US" sz="800" b="1" i="0" u="none" strike="noStrike" dirty="0">
                        <a:solidFill>
                          <a:srgbClr val="FFFFFF"/>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(qoq)</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Inflation</a:t>
                      </a:r>
                      <a:r>
                        <a:rPr lang="en-US" sz="700" b="1" i="0" u="none" strike="noStrike" baseline="0" dirty="0">
                          <a:solidFill>
                            <a:srgbClr val="000000"/>
                          </a:solidFill>
                          <a:effectLst/>
                          <a:latin typeface="Arial"/>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9.3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10.0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76846">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7.7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72248">
                <a:tc rowSpan="3">
                  <a:txBody>
                    <a:bodyPr/>
                    <a:lstStyle/>
                    <a:p>
                      <a:pPr algn="ctr" fontAlgn="ctr"/>
                      <a:r>
                        <a:rPr lang="en-US" sz="800" b="1" i="0" u="none" strike="noStrike" dirty="0">
                          <a:solidFill>
                            <a:srgbClr val="FFFFFF"/>
                          </a:solidFill>
                          <a:effectLst/>
                          <a:latin typeface="Arial"/>
                        </a:rPr>
                        <a:t>Japan</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a:t>
                      </a:r>
                      <a:r>
                        <a:rPr lang="en-US" sz="700" b="1" i="0" u="none" strike="noStrike" baseline="0" dirty="0">
                          <a:solidFill>
                            <a:srgbClr val="000000"/>
                          </a:solidFill>
                          <a:effectLst/>
                          <a:latin typeface="+mn-lt"/>
                        </a:rPr>
                        <a:t>(saar)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3.2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9"/>
                  </a:ext>
                </a:extLst>
              </a:tr>
              <a:tr h="18205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10"/>
                  </a:ext>
                </a:extLst>
              </a:tr>
              <a:tr h="172248">
                <a:tc rowSpan="3">
                  <a:txBody>
                    <a:bodyPr/>
                    <a:lstStyle/>
                    <a:p>
                      <a:pPr algn="ctr" fontAlgn="ctr"/>
                      <a:r>
                        <a:rPr lang="en-US" sz="800" b="1" i="0" u="none" strike="noStrike" dirty="0">
                          <a:solidFill>
                            <a:srgbClr val="FFFFFF"/>
                          </a:solidFill>
                          <a:effectLst/>
                          <a:latin typeface="Arial"/>
                        </a:rPr>
                        <a:t>China</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a:t>
                      </a:r>
                      <a:r>
                        <a:rPr lang="en-US" sz="700" b="1" i="0" u="none" strike="noStrike" baseline="0" dirty="0">
                          <a:solidFill>
                            <a:srgbClr val="000000"/>
                          </a:solidFill>
                          <a:effectLst/>
                          <a:latin typeface="Arial"/>
                        </a:rPr>
                        <a:t>l GDP(YoY)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6.3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1"/>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5.8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3"/>
                  </a:ext>
                </a:extLst>
              </a:tr>
            </a:tbl>
          </a:graphicData>
        </a:graphic>
      </p:graphicFrame>
      <p:sp>
        <p:nvSpPr>
          <p:cNvPr id="5" name="Text Placeholder 3">
            <a:extLst>
              <a:ext uri="{FF2B5EF4-FFF2-40B4-BE49-F238E27FC236}">
                <a16:creationId xmlns:a16="http://schemas.microsoft.com/office/drawing/2014/main" id="{6FC9D498-6007-4786-8755-CA3D5B02C7A0}"/>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38828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30AD1F-0512-457E-8EF1-CEFA9A730FFD}"/>
              </a:ext>
            </a:extLst>
          </p:cNvPr>
          <p:cNvSpPr>
            <a:spLocks noGrp="1"/>
          </p:cNvSpPr>
          <p:nvPr>
            <p:ph type="title"/>
          </p:nvPr>
        </p:nvSpPr>
        <p:spPr/>
        <p:txBody>
          <a:bodyPr/>
          <a:lstStyle/>
          <a:p>
            <a:r>
              <a:rPr lang="en-US" dirty="0"/>
              <a:t>SMBC </a:t>
            </a:r>
            <a:r>
              <a:rPr lang="en-US" altLang="ja-JP" dirty="0"/>
              <a:t>FX Forecast</a:t>
            </a:r>
            <a:endParaRPr lang="en-US" dirty="0"/>
          </a:p>
        </p:txBody>
      </p:sp>
      <p:graphicFrame>
        <p:nvGraphicFramePr>
          <p:cNvPr id="4" name="Table 3">
            <a:extLst>
              <a:ext uri="{FF2B5EF4-FFF2-40B4-BE49-F238E27FC236}">
                <a16:creationId xmlns:a16="http://schemas.microsoft.com/office/drawing/2014/main" id="{22704974-E2D5-4F27-A9D8-E269629FBC56}"/>
              </a:ext>
            </a:extLst>
          </p:cNvPr>
          <p:cNvGraphicFramePr>
            <a:graphicFrameLocks noGrp="1"/>
          </p:cNvGraphicFramePr>
          <p:nvPr/>
        </p:nvGraphicFramePr>
        <p:xfrm>
          <a:off x="495528" y="1011603"/>
          <a:ext cx="8161160" cy="5087329"/>
        </p:xfrm>
        <a:graphic>
          <a:graphicData uri="http://schemas.openxmlformats.org/drawingml/2006/table">
            <a:tbl>
              <a:tblPr/>
              <a:tblGrid>
                <a:gridCol w="605171">
                  <a:extLst>
                    <a:ext uri="{9D8B030D-6E8A-4147-A177-3AD203B41FA5}">
                      <a16:colId xmlns:a16="http://schemas.microsoft.com/office/drawing/2014/main" val="20000"/>
                    </a:ext>
                  </a:extLst>
                </a:gridCol>
                <a:gridCol w="916401">
                  <a:extLst>
                    <a:ext uri="{9D8B030D-6E8A-4147-A177-3AD203B41FA5}">
                      <a16:colId xmlns:a16="http://schemas.microsoft.com/office/drawing/2014/main" val="20001"/>
                    </a:ext>
                  </a:extLst>
                </a:gridCol>
                <a:gridCol w="553299">
                  <a:extLst>
                    <a:ext uri="{9D8B030D-6E8A-4147-A177-3AD203B41FA5}">
                      <a16:colId xmlns:a16="http://schemas.microsoft.com/office/drawing/2014/main" val="20002"/>
                    </a:ext>
                  </a:extLst>
                </a:gridCol>
                <a:gridCol w="553299">
                  <a:extLst>
                    <a:ext uri="{9D8B030D-6E8A-4147-A177-3AD203B41FA5}">
                      <a16:colId xmlns:a16="http://schemas.microsoft.com/office/drawing/2014/main" val="20003"/>
                    </a:ext>
                  </a:extLst>
                </a:gridCol>
                <a:gridCol w="553299">
                  <a:extLst>
                    <a:ext uri="{9D8B030D-6E8A-4147-A177-3AD203B41FA5}">
                      <a16:colId xmlns:a16="http://schemas.microsoft.com/office/drawing/2014/main" val="20004"/>
                    </a:ext>
                  </a:extLst>
                </a:gridCol>
                <a:gridCol w="553299">
                  <a:extLst>
                    <a:ext uri="{9D8B030D-6E8A-4147-A177-3AD203B41FA5}">
                      <a16:colId xmlns:a16="http://schemas.microsoft.com/office/drawing/2014/main" val="20005"/>
                    </a:ext>
                  </a:extLst>
                </a:gridCol>
                <a:gridCol w="553299">
                  <a:extLst>
                    <a:ext uri="{9D8B030D-6E8A-4147-A177-3AD203B41FA5}">
                      <a16:colId xmlns:a16="http://schemas.microsoft.com/office/drawing/2014/main" val="20006"/>
                    </a:ext>
                  </a:extLst>
                </a:gridCol>
                <a:gridCol w="553299">
                  <a:extLst>
                    <a:ext uri="{9D8B030D-6E8A-4147-A177-3AD203B41FA5}">
                      <a16:colId xmlns:a16="http://schemas.microsoft.com/office/drawing/2014/main" val="20007"/>
                    </a:ext>
                  </a:extLst>
                </a:gridCol>
                <a:gridCol w="553299">
                  <a:extLst>
                    <a:ext uri="{9D8B030D-6E8A-4147-A177-3AD203B41FA5}">
                      <a16:colId xmlns:a16="http://schemas.microsoft.com/office/drawing/2014/main" val="20008"/>
                    </a:ext>
                  </a:extLst>
                </a:gridCol>
                <a:gridCol w="553299">
                  <a:extLst>
                    <a:ext uri="{9D8B030D-6E8A-4147-A177-3AD203B41FA5}">
                      <a16:colId xmlns:a16="http://schemas.microsoft.com/office/drawing/2014/main" val="20009"/>
                    </a:ext>
                  </a:extLst>
                </a:gridCol>
                <a:gridCol w="553299">
                  <a:extLst>
                    <a:ext uri="{9D8B030D-6E8A-4147-A177-3AD203B41FA5}">
                      <a16:colId xmlns:a16="http://schemas.microsoft.com/office/drawing/2014/main" val="20010"/>
                    </a:ext>
                  </a:extLst>
                </a:gridCol>
                <a:gridCol w="553299">
                  <a:extLst>
                    <a:ext uri="{9D8B030D-6E8A-4147-A177-3AD203B41FA5}">
                      <a16:colId xmlns:a16="http://schemas.microsoft.com/office/drawing/2014/main" val="20011"/>
                    </a:ext>
                  </a:extLst>
                </a:gridCol>
                <a:gridCol w="553299">
                  <a:extLst>
                    <a:ext uri="{9D8B030D-6E8A-4147-A177-3AD203B41FA5}">
                      <a16:colId xmlns:a16="http://schemas.microsoft.com/office/drawing/2014/main" val="20012"/>
                    </a:ext>
                  </a:extLst>
                </a:gridCol>
                <a:gridCol w="553299">
                  <a:extLst>
                    <a:ext uri="{9D8B030D-6E8A-4147-A177-3AD203B41FA5}">
                      <a16:colId xmlns:a16="http://schemas.microsoft.com/office/drawing/2014/main" val="20013"/>
                    </a:ext>
                  </a:extLst>
                </a:gridCol>
              </a:tblGrid>
              <a:tr h="384730">
                <a:tc rowSpan="2" gridSpan="2">
                  <a:txBody>
                    <a:bodyPr/>
                    <a:lstStyle/>
                    <a:p>
                      <a:pPr algn="ctr" fontAlgn="b"/>
                      <a:r>
                        <a:rPr lang="en-US" sz="800" b="0" i="0" u="none" strike="noStrike" dirty="0">
                          <a:solidFill>
                            <a:srgbClr val="000000"/>
                          </a:solidFill>
                          <a:effectLst/>
                          <a:latin typeface="Arial"/>
                        </a:rPr>
                        <a:t> </a:t>
                      </a:r>
                    </a:p>
                  </a:txBody>
                  <a:tcPr marL="42203" marR="25322" marT="0" marB="0" anchor="b">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49071">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619240">
                <a:tc rowSpan="2">
                  <a:txBody>
                    <a:bodyPr/>
                    <a:lstStyle/>
                    <a:p>
                      <a:pPr algn="ctr" fontAlgn="ctr"/>
                      <a:r>
                        <a:rPr lang="en-US" sz="800" b="1" i="0" u="none" strike="noStrike" dirty="0">
                          <a:solidFill>
                            <a:srgbClr val="FFFFFF"/>
                          </a:solidFill>
                          <a:effectLst/>
                          <a:latin typeface="Arial"/>
                        </a:rPr>
                        <a:t>USD/JPY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altLang="ja-JP" sz="800" b="1" i="0" u="none" strike="noStrike" dirty="0">
                          <a:solidFill>
                            <a:srgbClr val="000000"/>
                          </a:solidFill>
                          <a:effectLst/>
                          <a:latin typeface="Arial"/>
                        </a:rPr>
                        <a:t>Range</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130.58</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151.95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127.23</a:t>
                      </a:r>
                    </a:p>
                    <a:p>
                      <a:pPr algn="ctr" fontAlgn="ct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137.91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130.64</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145.07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137.25</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149.71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138.00</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152.00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147.00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126.00</a:t>
                      </a:r>
                    </a:p>
                    <a:p>
                      <a:pPr algn="ctr" fontAlgn="ctr"/>
                      <a:r>
                        <a:rPr lang="en-US" sz="900" b="0" i="0" u="none" strike="noStrike" dirty="0">
                          <a:solidFill>
                            <a:srgbClr val="000000"/>
                          </a:solidFill>
                          <a:effectLst/>
                          <a:latin typeface="+mn-lt"/>
                        </a:rPr>
                        <a:t>~</a:t>
                      </a:r>
                    </a:p>
                    <a:p>
                      <a:pPr algn="ctr" fontAlgn="ctr"/>
                      <a:r>
                        <a:rPr lang="en-US" sz="900" b="0" i="0" u="none" strike="noStrike" dirty="0">
                          <a:solidFill>
                            <a:srgbClr val="000000"/>
                          </a:solidFill>
                          <a:effectLst/>
                          <a:latin typeface="+mn-lt"/>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128.00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128.00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113.47</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151.95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127.23</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152.00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126.00</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147.00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2"/>
                  </a:ext>
                </a:extLst>
              </a:tr>
              <a:tr h="181739">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132.86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144.31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149.37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131.12</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3"/>
                  </a:ext>
                </a:extLst>
              </a:tr>
              <a:tr h="570001">
                <a:tc rowSpan="2">
                  <a:txBody>
                    <a:bodyPr/>
                    <a:lstStyle/>
                    <a:p>
                      <a:pPr algn="ctr" fontAlgn="ctr"/>
                      <a:r>
                        <a:rPr lang="en-US" sz="800" b="1" i="0" u="none" strike="noStrike" dirty="0">
                          <a:solidFill>
                            <a:srgbClr val="FFFFFF"/>
                          </a:solidFill>
                          <a:effectLst/>
                          <a:latin typeface="Arial"/>
                        </a:rPr>
                        <a:t>EUR/USD</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0.9633</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1.0735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1.0484</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1.1033</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1.0635</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1.1095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1.0488</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1.1276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1.0200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0.9536</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1.1495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1.1276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4"/>
                  </a:ext>
                </a:extLst>
              </a:tr>
              <a:tr h="198262">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1.0705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1.0839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1.0909</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1.0573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1.0705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5"/>
                  </a:ext>
                </a:extLst>
              </a:tr>
              <a:tr h="636087">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USD/CAD</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tx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1.3275</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1.3885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1.3291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1.3832</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1.3151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1.3642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1.3110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1.3685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1.2800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1.2700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1.2477</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lang="en-US" sz="900" b="0" i="0" u="none" strike="noStrike" dirty="0">
                          <a:solidFill>
                            <a:srgbClr val="000000"/>
                          </a:solidFill>
                          <a:effectLst/>
                          <a:latin typeface="+mn-lt"/>
                        </a:rPr>
                        <a:t>1.3885</a:t>
                      </a:r>
                      <a:endParaRPr kumimoji="0" lang="en-US" sz="900" b="0" i="0" u="none" strike="noStrike" kern="1200" cap="none" spc="0" normalizeH="0" baseline="0" noProof="0" dirty="0">
                        <a:ln>
                          <a:noFill/>
                        </a:ln>
                        <a:solidFill>
                          <a:srgbClr val="000000"/>
                        </a:solidFill>
                        <a:effectLst/>
                        <a:uLnTx/>
                        <a:uFillTx/>
                        <a:latin typeface="Arial"/>
                        <a:ea typeface="+mn-ea"/>
                        <a:cs typeface="+mn-cs"/>
                      </a:endParaRP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1.2700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10009"/>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lumMod val="40000"/>
                          <a:lumOff val="60000"/>
                        </a:schemeClr>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1.3554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1.3516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1.3577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1.3400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1.3554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0"/>
                  </a:ext>
                </a:extLst>
              </a:tr>
              <a:tr h="667883">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CAD/JPY</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96.76</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109.11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95.13</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100.59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97.54</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109.21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105.02</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110.86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115.00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99.00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113.00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92.00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104.00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94.00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94.00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107.00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89.77</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110.06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95.13</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115.00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92.00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11"/>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 of period</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98.28</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109.04</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110.01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106.60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103.70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100.75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101.50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106.60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101.50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2"/>
                  </a:ext>
                </a:extLst>
              </a:tr>
              <a:tr h="535711">
                <a:tc rowSpan="2">
                  <a:txBody>
                    <a:bodyPr/>
                    <a:lstStyle/>
                    <a:p>
                      <a:pPr algn="ctr" fontAlgn="ctr"/>
                      <a:r>
                        <a:rPr lang="en-US" sz="800" b="1" i="0" u="none" strike="noStrike" dirty="0">
                          <a:solidFill>
                            <a:srgbClr val="FFFFFF"/>
                          </a:solidFill>
                          <a:effectLst/>
                          <a:latin typeface="Arial"/>
                        </a:rPr>
                        <a:t>EUR/JPY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r>
                        <a:rPr lang="en-US" sz="800" b="1" i="0" u="none" strike="noStrike" baseline="0" dirty="0">
                          <a:solidFill>
                            <a:srgbClr val="000000"/>
                          </a:solidFill>
                          <a:effectLst/>
                          <a:latin typeface="Arial"/>
                        </a:rPr>
                        <a:t> </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138.81</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138.19</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145.67</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143.12</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157.92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151.42</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159.76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148.00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162.00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149.00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149.00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124.40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137.39</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162.00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6"/>
                  </a:ext>
                </a:extLst>
              </a:tr>
              <a:tr h="249071">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144.01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157.43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157.93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152.25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145.60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139.65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143.10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143.10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152.25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143.10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7"/>
                  </a:ext>
                </a:extLst>
              </a:tr>
              <a:tr h="297392">
                <a:tc gridSpan="2">
                  <a:txBody>
                    <a:bodyPr/>
                    <a:lstStyle/>
                    <a:p>
                      <a:pPr algn="ctr" fontAlgn="ctr"/>
                      <a:r>
                        <a:rPr lang="en-US" sz="800" b="1" i="0" u="none" strike="noStrike" dirty="0">
                          <a:solidFill>
                            <a:srgbClr val="FFFFFF"/>
                          </a:solidFill>
                          <a:effectLst/>
                          <a:latin typeface="Arial"/>
                        </a:rPr>
                        <a:t>Oil price (WTI futures)</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75000"/>
                      </a:schemeClr>
                    </a:solidFill>
                  </a:tcPr>
                </a:tc>
                <a:tc hMerge="1">
                  <a:txBody>
                    <a:bodyPr/>
                    <a:lstStyle/>
                    <a:p>
                      <a:endParaRPr lang="en-US"/>
                    </a:p>
                  </a:txBody>
                  <a:tcPr/>
                </a:tc>
                <a:tc>
                  <a:txBody>
                    <a:bodyPr/>
                    <a:lstStyle/>
                    <a:p>
                      <a:pPr algn="ctr" fontAlgn="ctr"/>
                      <a:r>
                        <a:rPr lang="en-US" sz="900" b="0" i="0" u="none" strike="noStrike" dirty="0">
                          <a:solidFill>
                            <a:srgbClr val="000000"/>
                          </a:solidFill>
                          <a:effectLst/>
                          <a:latin typeface="Arial"/>
                        </a:rPr>
                        <a:t>82.64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75.99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73.67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82.23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89.50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85.50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79.50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79.50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98.74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80.35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81.38</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Text Placeholder 3">
            <a:extLst>
              <a:ext uri="{FF2B5EF4-FFF2-40B4-BE49-F238E27FC236}">
                <a16:creationId xmlns:a16="http://schemas.microsoft.com/office/drawing/2014/main" id="{01453D23-83EC-4D9A-A489-787384DD736E}"/>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3458649244"/>
      </p:ext>
    </p:extLst>
  </p:cSld>
  <p:clrMapOvr>
    <a:masterClrMapping/>
  </p:clrMapOvr>
</p:sld>
</file>

<file path=ppt/theme/theme1.xml><?xml version="1.0" encoding="utf-8"?>
<a:theme xmlns:a="http://schemas.openxmlformats.org/drawingml/2006/main" name="smbc_guidelines">
  <a:themeElements>
    <a:clrScheme name="SMBC Color Palette">
      <a:dk1>
        <a:srgbClr val="000000"/>
      </a:dk1>
      <a:lt1>
        <a:srgbClr val="FFFFFF"/>
      </a:lt1>
      <a:dk2>
        <a:srgbClr val="E4EAE8"/>
      </a:dk2>
      <a:lt2>
        <a:srgbClr val="CFE7EE"/>
      </a:lt2>
      <a:accent1>
        <a:srgbClr val="7A988D"/>
      </a:accent1>
      <a:accent2>
        <a:srgbClr val="D7D5CE"/>
      </a:accent2>
      <a:accent3>
        <a:srgbClr val="9B845A"/>
      </a:accent3>
      <a:accent4>
        <a:srgbClr val="DDBD6E"/>
      </a:accent4>
      <a:accent5>
        <a:srgbClr val="317589"/>
      </a:accent5>
      <a:accent6>
        <a:srgbClr val="7F7F7F"/>
      </a:accent6>
      <a:hlink>
        <a:srgbClr val="0000FF"/>
      </a:hlink>
      <a:folHlink>
        <a:srgbClr val="8CDF7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DADAD"/>
        </a:solidFill>
        <a:ln>
          <a:noFill/>
        </a:ln>
        <a:effectLst/>
      </a:spPr>
      <a:bodyPr lIns="0" tIns="0" rIns="0" bIns="0" rtlCol="0" anchor="t" anchorCtr="0"/>
      <a:lstStyle>
        <a:defPPr algn="ctr">
          <a:defRPr/>
        </a:defPPr>
      </a:lstStyle>
      <a:style>
        <a:lnRef idx="1">
          <a:schemeClr val="accent1"/>
        </a:lnRef>
        <a:fillRef idx="3">
          <a:schemeClr val="accent1"/>
        </a:fillRef>
        <a:effectRef idx="2">
          <a:schemeClr val="accent1"/>
        </a:effectRef>
        <a:fontRef idx="minor">
          <a:schemeClr val="lt1"/>
        </a:fontRef>
      </a:style>
    </a:spDef>
    <a:lnDef>
      <a:spPr>
        <a:ln w="952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rmAutofit/>
      </a:bodyPr>
      <a:lstStyle>
        <a:defPPr marL="171450" indent="-171450">
          <a:buClr>
            <a:srgbClr val="7F7F7F"/>
          </a:buClr>
          <a:buSzPct val="100000"/>
          <a:buFont typeface="Wingdings 2"/>
          <a:buChar char=""/>
          <a:defRPr sz="900" baseline="0" dirty="0" smtClean="0"/>
        </a:defPPr>
      </a:lstStyle>
    </a:txDef>
  </a:objectDefaults>
  <a:extraClrSchemeLst/>
  <a:extLst>
    <a:ext uri="{05A4C25C-085E-4340-85A3-A5531E510DB2}">
      <thm15:themeFamily xmlns:thm15="http://schemas.microsoft.com/office/thememl/2012/main" name="SMBC-PPT" id="{310165F5-4CD4-8744-B89B-1883DDCD1D3A}" vid="{D28B41C8-B863-D440-8058-CDB8121D90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F5136AE-22E5-2F4A-8F56-DB4623E81135}">
  <we:reference id="fa000000002" version="1.0.0.0" store="en-us" storeType="FirstParty"/>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LM700" ma:contentTypeID="0x0101007EC77EBD174F66418028960A3444E1D1009AAE049A73F4CC4D9DE8D7F2EA68717A" ma:contentTypeVersion="9" ma:contentTypeDescription="" ma:contentTypeScope="" ma:versionID="301cb2e3d0d8bccb4b6f6f91279d1e8d">
  <xsd:schema xmlns:xsd="http://www.w3.org/2001/XMLSchema" xmlns:xs="http://www.w3.org/2001/XMLSchema" xmlns:p="http://schemas.microsoft.com/office/2006/metadata/properties" xmlns:ns1="http://schemas.microsoft.com/sharepoint/v3" xmlns:ns2="37455cfc-f710-4734-8642-f02e8016b6f3" targetNamespace="http://schemas.microsoft.com/office/2006/metadata/properties" ma:root="true" ma:fieldsID="a43474cb5e8417391f05424808462798" ns1:_="" ns2:_="">
    <xsd:import namespace="http://schemas.microsoft.com/sharepoint/v3"/>
    <xsd:import namespace="37455cfc-f710-4734-8642-f02e8016b6f3"/>
    <xsd:element name="properties">
      <xsd:complexType>
        <xsd:sequence>
          <xsd:element name="documentManagement">
            <xsd:complexType>
              <xsd:all>
                <xsd:element ref="ns1:_dlc_Exempt" minOccurs="0"/>
                <xsd:element ref="ns1:_dlc_ExpireDateSaved" minOccurs="0"/>
                <xsd:element ref="ns1:_dlc_ExpireDate" minOccurs="0"/>
                <xsd:element ref="ns2:Sensi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9" nillable="true" ma:displayName="Exempt from Policy" ma:hidden="true" ma:internalName="_dlc_Exempt" ma:readOnly="true">
      <xsd:simpleType>
        <xsd:restriction base="dms:Unknown"/>
      </xsd:simpleType>
    </xsd:element>
    <xsd:element name="_dlc_ExpireDateSaved" ma:index="10" nillable="true" ma:displayName="Original Expiration Date" ma:hidden="true" ma:internalName="_dlc_ExpireDateSaved" ma:readOnly="true">
      <xsd:simpleType>
        <xsd:restriction base="dms:DateTime"/>
      </xsd:simpleType>
    </xsd:element>
    <xsd:element name="_dlc_ExpireDate" ma:index="11"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7455cfc-f710-4734-8642-f02e8016b6f3" elementFormDefault="qualified">
    <xsd:import namespace="http://schemas.microsoft.com/office/2006/documentManagement/types"/>
    <xsd:import namespace="http://schemas.microsoft.com/office/infopath/2007/PartnerControls"/>
    <xsd:element name="Sensitivity" ma:index="12" nillable="true" ma:displayName="Sensitivity Type" ma:default="RED - Confidential / Customer Information" ma:format="Dropdown" ma:internalName="Sensitivity">
      <xsd:simpleType>
        <xsd:restriction base="dms:Choice">
          <xsd:enumeration value="AMBER - Internal Use Only"/>
          <xsd:enumeration value="GREEN - Public"/>
          <xsd:enumeration value="RED - Confidential / Customer Information"/>
          <xsd:enumeration value="RED - Secret or Business Secre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ensitivity xmlns="37455cfc-f710-4734-8642-f02e8016b6f3">RED - Confidential / Customer Information</Sensitivity>
    <_dlc_ExpireDateSaved xmlns="http://schemas.microsoft.com/sharepoint/v3" xsi:nil="true"/>
    <_dlc_ExpireDate xmlns="http://schemas.microsoft.com/sharepoint/v3">2071-03-12T19:15:16+00:00</_dlc_ExpireDat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p:Policy xmlns:p="office.server.policy" id="" local="true">
  <p:Name>LM700</p:Name>
  <p:Description/>
  <p:Statement/>
  <p:PolicyItems>
    <p:PolicyItem featureId="Microsoft.Office.RecordsManagement.PolicyFeatures.Expiration" staticId="0x0101007EC77EBD174F66418028960A3444E1D1|1741262249" UniqueId="0a756908-3728-414e-8166-3730c24a09b8">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50</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5.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Props1.xml><?xml version="1.0" encoding="utf-8"?>
<ds:datastoreItem xmlns:ds="http://schemas.openxmlformats.org/officeDocument/2006/customXml" ds:itemID="{E06EEC20-B60E-4BED-9810-85F0B04B78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455cfc-f710-4734-8642-f02e8016b6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D78042-B2CA-4299-8243-158BEF91A612}">
  <ds:schemaRefs>
    <ds:schemaRef ds:uri="37455cfc-f710-4734-8642-f02e8016b6f3"/>
    <ds:schemaRef ds:uri="http://schemas.microsoft.com/office/2006/documentManagement/types"/>
    <ds:schemaRef ds:uri="http://purl.org/dc/dcmitype/"/>
    <ds:schemaRef ds:uri="http://purl.org/dc/terms/"/>
    <ds:schemaRef ds:uri="http://schemas.microsoft.com/sharepoint/v3"/>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CBA5B20-F8CE-41A0-A583-F0530D4106F8}">
  <ds:schemaRefs>
    <ds:schemaRef ds:uri="http://schemas.microsoft.com/sharepoint/v3/contenttype/forms"/>
  </ds:schemaRefs>
</ds:datastoreItem>
</file>

<file path=customXml/itemProps4.xml><?xml version="1.0" encoding="utf-8"?>
<ds:datastoreItem xmlns:ds="http://schemas.openxmlformats.org/officeDocument/2006/customXml" ds:itemID="{0D7CC125-CF7F-415A-B572-312AE49FBEC9}">
  <ds:schemaRefs>
    <ds:schemaRef ds:uri="office.server.policy"/>
  </ds:schemaRefs>
</ds:datastoreItem>
</file>

<file path=customXml/itemProps5.xml><?xml version="1.0" encoding="utf-8"?>
<ds:datastoreItem xmlns:ds="http://schemas.openxmlformats.org/officeDocument/2006/customXml" ds:itemID="{EF19484C-D505-45DB-B3C9-64164BEADD7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0</TotalTime>
  <Words>1494</Words>
  <Application>Microsoft Office PowerPoint</Application>
  <PresentationFormat>On-screen Show (4:3)</PresentationFormat>
  <Paragraphs>690</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 New Roman</vt:lpstr>
      <vt:lpstr>Wingdings</vt:lpstr>
      <vt:lpstr>Wingdings 2</vt:lpstr>
      <vt:lpstr>smbc_guidelines</vt:lpstr>
      <vt:lpstr>PowerPoint Presentation</vt:lpstr>
      <vt:lpstr>PowerPoint Presentation</vt:lpstr>
      <vt:lpstr>Balancing Economic Growth and Tight Financial Conditions</vt:lpstr>
      <vt:lpstr>SMBC Economy and Rates Forecast</vt:lpstr>
      <vt:lpstr>SMBC FX Forecast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 up to three lines  Arial Regular 26 pt.  use one cover only</dc:title>
  <dc:creator>Siho Ellsmore</dc:creator>
  <cp:lastModifiedBy>Junko Nishioka</cp:lastModifiedBy>
  <cp:revision>4577</cp:revision>
  <cp:lastPrinted>2020-03-06T19:28:24Z</cp:lastPrinted>
  <dcterms:created xsi:type="dcterms:W3CDTF">2018-05-29T20:04:28Z</dcterms:created>
  <dcterms:modified xsi:type="dcterms:W3CDTF">2023-11-02T15:36:04Z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0x0101007EC77EBD174F66418028960A3444E1D1009AAE049A73F4CC4D9DE8D7F2EA68717A</vt:lpwstr>
  </property>
  <property fmtid="{D5CDD505-2E9C-101B-9397-08002B2CF9AE}" pid="3" name="_dlc_policyId">
    <vt:lpwstr>0x0101007EC77EBD174F66418028960A3444E1D1|1741262249</vt:lpwstr>
  </property>
  <property fmtid="{D5CDD505-2E9C-101B-9397-08002B2CF9AE}" pid="4" name="ItemRetentionFormula">
    <vt:lpwstr>&lt;formula id="Microsoft.Office.RecordsManagement.PolicyFeatures.Expiration.Formula.BuiltIn"&gt;&lt;number&gt;50&lt;/number&gt;&lt;property&gt;Modified&lt;/property&gt;&lt;propertyId&gt;28cf69c5-fa48-462a-b5cd-27b6f9d2bd5f&lt;/propertyId&gt;&lt;period&gt;years&lt;/period&gt;&lt;/formula&gt;</vt:lpwstr>
  </property>
</Properties>
</file>